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305" r:id="rId2"/>
    <p:sldId id="306" r:id="rId3"/>
    <p:sldId id="356" r:id="rId4"/>
    <p:sldId id="294" r:id="rId5"/>
    <p:sldId id="355" r:id="rId6"/>
    <p:sldId id="314" r:id="rId7"/>
    <p:sldId id="308" r:id="rId8"/>
    <p:sldId id="358" r:id="rId9"/>
    <p:sldId id="307" r:id="rId10"/>
    <p:sldId id="373" r:id="rId11"/>
    <p:sldId id="383" r:id="rId12"/>
    <p:sldId id="389" r:id="rId13"/>
    <p:sldId id="372" r:id="rId14"/>
    <p:sldId id="375" r:id="rId15"/>
    <p:sldId id="390" r:id="rId16"/>
    <p:sldId id="376" r:id="rId17"/>
    <p:sldId id="387" r:id="rId18"/>
    <p:sldId id="391" r:id="rId19"/>
    <p:sldId id="309" r:id="rId20"/>
    <p:sldId id="359" r:id="rId21"/>
    <p:sldId id="360" r:id="rId22"/>
    <p:sldId id="361" r:id="rId23"/>
    <p:sldId id="362" r:id="rId24"/>
    <p:sldId id="363" r:id="rId25"/>
    <p:sldId id="364" r:id="rId26"/>
    <p:sldId id="392" r:id="rId27"/>
    <p:sldId id="310" r:id="rId28"/>
    <p:sldId id="313" r:id="rId29"/>
    <p:sldId id="366" r:id="rId30"/>
    <p:sldId id="380" r:id="rId31"/>
    <p:sldId id="379" r:id="rId32"/>
    <p:sldId id="393" r:id="rId33"/>
    <p:sldId id="394" r:id="rId34"/>
    <p:sldId id="395" r:id="rId35"/>
    <p:sldId id="396" r:id="rId36"/>
    <p:sldId id="397" r:id="rId37"/>
    <p:sldId id="336" r:id="rId38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orient="horz" pos="1053" userDrawn="1">
          <p15:clr>
            <a:srgbClr val="A4A3A4"/>
          </p15:clr>
        </p15:guide>
        <p15:guide id="3" pos="3844" userDrawn="1">
          <p15:clr>
            <a:srgbClr val="A4A3A4"/>
          </p15:clr>
        </p15:guide>
        <p15:guide id="4" pos="19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8AC1"/>
    <a:srgbClr val="1A7BAE"/>
    <a:srgbClr val="40B1F1"/>
    <a:srgbClr val="1971C0"/>
    <a:srgbClr val="336F76"/>
    <a:srgbClr val="95BC49"/>
    <a:srgbClr val="FDA907"/>
    <a:srgbClr val="BF3420"/>
    <a:srgbClr val="062A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07" autoAdjust="0"/>
    <p:restoredTop sz="38980" autoAdjust="0"/>
  </p:normalViewPr>
  <p:slideViewPr>
    <p:cSldViewPr>
      <p:cViewPr varScale="1">
        <p:scale>
          <a:sx n="139" d="100"/>
          <a:sy n="139" d="100"/>
        </p:scale>
        <p:origin x="504" y="168"/>
      </p:cViewPr>
      <p:guideLst>
        <p:guide orient="horz" pos="2159"/>
        <p:guide orient="horz" pos="1053"/>
        <p:guide pos="3844"/>
        <p:guide pos="191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-2844" y="-84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B56024-E033-460B-B461-F9C8C93C904B}" type="datetimeFigureOut">
              <a:rPr lang="zh-CN" altLang="en-US" smtClean="0"/>
              <a:t>2017/8/7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72FC-EDD4-43B4-B218-6888597E2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2364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403541-C361-4440-AA44-DBB6527DDBFB}" type="datetimeFigureOut">
              <a:rPr lang="zh-CN" altLang="en-US" smtClean="0"/>
              <a:t>2017/8/7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461BB-BB29-447B-86E6-652C097B04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622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61BB-BB29-447B-86E6-652C097B04C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706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EB7D4-6608-9C4F-A64D-A0E2AD8D7840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5635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 rot="5400000">
            <a:off x="1790965" y="425408"/>
            <a:ext cx="2028376" cy="1177564"/>
          </a:xfrm>
          <a:custGeom>
            <a:avLst/>
            <a:gdLst/>
            <a:ahLst/>
            <a:cxnLst/>
            <a:rect l="l" t="t" r="r" b="b"/>
            <a:pathLst>
              <a:path w="2028376" h="1177563">
                <a:moveTo>
                  <a:pt x="0" y="1177563"/>
                </a:moveTo>
                <a:lnTo>
                  <a:pt x="0" y="0"/>
                </a:lnTo>
                <a:lnTo>
                  <a:pt x="2028376" y="0"/>
                </a:lnTo>
                <a:cubicBezTo>
                  <a:pt x="1624320" y="702037"/>
                  <a:pt x="867468" y="1174384"/>
                  <a:pt x="0" y="1177563"/>
                </a:cubicBezTo>
                <a:close/>
              </a:path>
            </a:pathLst>
          </a:custGeom>
          <a:solidFill>
            <a:srgbClr val="BF34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3" name="矩形 7"/>
          <p:cNvSpPr/>
          <p:nvPr userDrawn="1"/>
        </p:nvSpPr>
        <p:spPr>
          <a:xfrm rot="5400000">
            <a:off x="2809828" y="584109"/>
            <a:ext cx="2346109" cy="1177891"/>
          </a:xfrm>
          <a:custGeom>
            <a:avLst/>
            <a:gdLst/>
            <a:ahLst/>
            <a:cxnLst/>
            <a:rect l="l" t="t" r="r" b="b"/>
            <a:pathLst>
              <a:path w="2346109" h="1177890">
                <a:moveTo>
                  <a:pt x="0" y="1177890"/>
                </a:moveTo>
                <a:lnTo>
                  <a:pt x="0" y="0"/>
                </a:lnTo>
                <a:lnTo>
                  <a:pt x="2346109" y="0"/>
                </a:lnTo>
                <a:cubicBezTo>
                  <a:pt x="2346109" y="429552"/>
                  <a:pt x="2231144" y="832251"/>
                  <a:pt x="2028377" y="1177890"/>
                </a:cubicBezTo>
                <a:close/>
              </a:path>
            </a:pathLst>
          </a:custGeom>
          <a:solidFill>
            <a:srgbClr val="FDA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4" name="椭圆 12"/>
          <p:cNvSpPr/>
          <p:nvPr userDrawn="1"/>
        </p:nvSpPr>
        <p:spPr>
          <a:xfrm rot="5400000">
            <a:off x="5324309" y="425408"/>
            <a:ext cx="2028375" cy="1177562"/>
          </a:xfrm>
          <a:custGeom>
            <a:avLst/>
            <a:gdLst/>
            <a:ahLst/>
            <a:cxnLst/>
            <a:rect l="l" t="t" r="r" b="b"/>
            <a:pathLst>
              <a:path w="2028375" h="1177562">
                <a:moveTo>
                  <a:pt x="0" y="1177562"/>
                </a:moveTo>
                <a:lnTo>
                  <a:pt x="0" y="0"/>
                </a:lnTo>
                <a:cubicBezTo>
                  <a:pt x="867468" y="3179"/>
                  <a:pt x="1624319" y="475526"/>
                  <a:pt x="2028375" y="1177562"/>
                </a:cubicBezTo>
                <a:close/>
              </a:path>
            </a:pathLst>
          </a:cu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椭圆 13"/>
          <p:cNvSpPr/>
          <p:nvPr userDrawn="1"/>
        </p:nvSpPr>
        <p:spPr>
          <a:xfrm rot="5400000">
            <a:off x="3987409" y="584417"/>
            <a:ext cx="2346724" cy="1177891"/>
          </a:xfrm>
          <a:custGeom>
            <a:avLst/>
            <a:gdLst/>
            <a:ahLst/>
            <a:cxnLst/>
            <a:rect l="l" t="t" r="r" b="b"/>
            <a:pathLst>
              <a:path w="2346724" h="1177890">
                <a:moveTo>
                  <a:pt x="0" y="1177890"/>
                </a:moveTo>
                <a:lnTo>
                  <a:pt x="0" y="0"/>
                </a:lnTo>
                <a:lnTo>
                  <a:pt x="2028990" y="0"/>
                </a:lnTo>
                <a:cubicBezTo>
                  <a:pt x="2231759" y="345641"/>
                  <a:pt x="2346724" y="748340"/>
                  <a:pt x="2346724" y="1177890"/>
                </a:cubicBezTo>
                <a:close/>
              </a:path>
            </a:pathLst>
          </a:custGeom>
          <a:solidFill>
            <a:srgbClr val="95B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" name="弧形 5"/>
          <p:cNvSpPr/>
          <p:nvPr userDrawn="1"/>
        </p:nvSpPr>
        <p:spPr>
          <a:xfrm>
            <a:off x="2074528" y="-2513200"/>
            <a:ext cx="4994940" cy="4994940"/>
          </a:xfrm>
          <a:prstGeom prst="arc">
            <a:avLst>
              <a:gd name="adj1" fmla="val 3404"/>
              <a:gd name="adj2" fmla="val 10819516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椭圆 6"/>
          <p:cNvSpPr/>
          <p:nvPr userDrawn="1"/>
        </p:nvSpPr>
        <p:spPr>
          <a:xfrm>
            <a:off x="4493241" y="2414232"/>
            <a:ext cx="157518" cy="15751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488058450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1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1" y="4767263"/>
            <a:ext cx="2133601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4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4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79" indent="0">
              <a:buNone/>
              <a:defRPr sz="1200"/>
            </a:lvl2pPr>
            <a:lvl3pPr marL="914358" indent="0">
              <a:buNone/>
              <a:defRPr sz="1000"/>
            </a:lvl3pPr>
            <a:lvl4pPr marL="1371537" indent="0">
              <a:buNone/>
              <a:defRPr sz="900"/>
            </a:lvl4pPr>
            <a:lvl5pPr marL="1828715" indent="0">
              <a:buNone/>
              <a:defRPr sz="900"/>
            </a:lvl5pPr>
            <a:lvl6pPr marL="2285894" indent="0">
              <a:buNone/>
              <a:defRPr sz="900"/>
            </a:lvl6pPr>
            <a:lvl7pPr marL="2743073" indent="0">
              <a:buNone/>
              <a:defRPr sz="900"/>
            </a:lvl7pPr>
            <a:lvl8pPr marL="3200251" indent="0">
              <a:buNone/>
              <a:defRPr sz="900"/>
            </a:lvl8pPr>
            <a:lvl9pPr marL="365743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1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1" y="4767263"/>
            <a:ext cx="2133601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9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9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79" indent="0">
              <a:buNone/>
              <a:defRPr sz="2800"/>
            </a:lvl2pPr>
            <a:lvl3pPr marL="914358" indent="0">
              <a:buNone/>
              <a:defRPr sz="2400"/>
            </a:lvl3pPr>
            <a:lvl4pPr marL="1371537" indent="0">
              <a:buNone/>
              <a:defRPr sz="2000"/>
            </a:lvl4pPr>
            <a:lvl5pPr marL="1828715" indent="0">
              <a:buNone/>
              <a:defRPr sz="2000"/>
            </a:lvl5pPr>
            <a:lvl6pPr marL="2285894" indent="0">
              <a:buNone/>
              <a:defRPr sz="2000"/>
            </a:lvl6pPr>
            <a:lvl7pPr marL="2743073" indent="0">
              <a:buNone/>
              <a:defRPr sz="2000"/>
            </a:lvl7pPr>
            <a:lvl8pPr marL="3200251" indent="0">
              <a:buNone/>
              <a:defRPr sz="2000"/>
            </a:lvl8pPr>
            <a:lvl9pPr marL="365743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9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79" indent="0">
              <a:buNone/>
              <a:defRPr sz="1200"/>
            </a:lvl2pPr>
            <a:lvl3pPr marL="914358" indent="0">
              <a:buNone/>
              <a:defRPr sz="1000"/>
            </a:lvl3pPr>
            <a:lvl4pPr marL="1371537" indent="0">
              <a:buNone/>
              <a:defRPr sz="900"/>
            </a:lvl4pPr>
            <a:lvl5pPr marL="1828715" indent="0">
              <a:buNone/>
              <a:defRPr sz="900"/>
            </a:lvl5pPr>
            <a:lvl6pPr marL="2285894" indent="0">
              <a:buNone/>
              <a:defRPr sz="900"/>
            </a:lvl6pPr>
            <a:lvl7pPr marL="2743073" indent="0">
              <a:buNone/>
              <a:defRPr sz="900"/>
            </a:lvl7pPr>
            <a:lvl8pPr marL="3200251" indent="0">
              <a:buNone/>
              <a:defRPr sz="900"/>
            </a:lvl8pPr>
            <a:lvl9pPr marL="365743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1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1" y="4767263"/>
            <a:ext cx="2133601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2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1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1" y="4767263"/>
            <a:ext cx="2133601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1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1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1" y="4767263"/>
            <a:ext cx="2133601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56522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32813" y="407880"/>
            <a:ext cx="2856700" cy="61878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/>
            </a:lvl1pPr>
          </a:lstStyle>
          <a:p>
            <a:r>
              <a:rPr lang="zh-CN" altLang="en-US" dirty="0" smtClean="0"/>
              <a:t>单击此处添加标题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1"/>
            <a:ext cx="468087" cy="89262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468085" y="407880"/>
            <a:ext cx="2686051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111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0" y="0"/>
            <a:ext cx="9144000" cy="5131486"/>
            <a:chOff x="0" y="1"/>
            <a:chExt cx="9144000" cy="5143500"/>
          </a:xfrm>
        </p:grpSpPr>
        <p:sp>
          <p:nvSpPr>
            <p:cNvPr id="9" name="Freeform 254"/>
            <p:cNvSpPr>
              <a:spLocks/>
            </p:cNvSpPr>
            <p:nvPr/>
          </p:nvSpPr>
          <p:spPr bwMode="auto">
            <a:xfrm>
              <a:off x="7475389" y="1"/>
              <a:ext cx="1031363" cy="716848"/>
            </a:xfrm>
            <a:custGeom>
              <a:avLst/>
              <a:gdLst>
                <a:gd name="T0" fmla="*/ 3249 w 3249"/>
                <a:gd name="T1" fmla="*/ 2063 h 2253"/>
                <a:gd name="T2" fmla="*/ 2632 w 3249"/>
                <a:gd name="T3" fmla="*/ 0 h 2253"/>
                <a:gd name="T4" fmla="*/ 522 w 3249"/>
                <a:gd name="T5" fmla="*/ 0 h 2253"/>
                <a:gd name="T6" fmla="*/ 0 w 3249"/>
                <a:gd name="T7" fmla="*/ 2253 h 2253"/>
                <a:gd name="T8" fmla="*/ 3249 w 3249"/>
                <a:gd name="T9" fmla="*/ 2063 h 2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9" h="2253">
                  <a:moveTo>
                    <a:pt x="3249" y="2063"/>
                  </a:moveTo>
                  <a:lnTo>
                    <a:pt x="2632" y="0"/>
                  </a:lnTo>
                  <a:lnTo>
                    <a:pt x="522" y="0"/>
                  </a:lnTo>
                  <a:lnTo>
                    <a:pt x="0" y="2253"/>
                  </a:lnTo>
                  <a:lnTo>
                    <a:pt x="3249" y="2063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Freeform 255"/>
            <p:cNvSpPr>
              <a:spLocks/>
            </p:cNvSpPr>
            <p:nvPr/>
          </p:nvSpPr>
          <p:spPr bwMode="auto">
            <a:xfrm>
              <a:off x="8311285" y="1"/>
              <a:ext cx="829539" cy="656448"/>
            </a:xfrm>
            <a:custGeom>
              <a:avLst/>
              <a:gdLst>
                <a:gd name="T0" fmla="*/ 0 w 2609"/>
                <a:gd name="T1" fmla="*/ 0 h 2063"/>
                <a:gd name="T2" fmla="*/ 617 w 2609"/>
                <a:gd name="T3" fmla="*/ 2063 h 2063"/>
                <a:gd name="T4" fmla="*/ 2609 w 2609"/>
                <a:gd name="T5" fmla="*/ 0 h 2063"/>
                <a:gd name="T6" fmla="*/ 0 w 2609"/>
                <a:gd name="T7" fmla="*/ 0 h 2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09" h="2063">
                  <a:moveTo>
                    <a:pt x="0" y="0"/>
                  </a:moveTo>
                  <a:lnTo>
                    <a:pt x="617" y="2063"/>
                  </a:lnTo>
                  <a:lnTo>
                    <a:pt x="26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 256"/>
            <p:cNvSpPr>
              <a:spLocks/>
            </p:cNvSpPr>
            <p:nvPr/>
          </p:nvSpPr>
          <p:spPr bwMode="auto">
            <a:xfrm>
              <a:off x="8506751" y="1"/>
              <a:ext cx="634074" cy="1506810"/>
            </a:xfrm>
            <a:custGeom>
              <a:avLst/>
              <a:gdLst>
                <a:gd name="T0" fmla="*/ 1992 w 1992"/>
                <a:gd name="T1" fmla="*/ 3393 h 4737"/>
                <a:gd name="T2" fmla="*/ 1992 w 1992"/>
                <a:gd name="T3" fmla="*/ 0 h 4737"/>
                <a:gd name="T4" fmla="*/ 0 w 1992"/>
                <a:gd name="T5" fmla="*/ 2063 h 4737"/>
                <a:gd name="T6" fmla="*/ 3 w 1992"/>
                <a:gd name="T7" fmla="*/ 4737 h 4737"/>
                <a:gd name="T8" fmla="*/ 1992 w 1992"/>
                <a:gd name="T9" fmla="*/ 3393 h 4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2" h="4737">
                  <a:moveTo>
                    <a:pt x="1992" y="3393"/>
                  </a:moveTo>
                  <a:lnTo>
                    <a:pt x="1992" y="0"/>
                  </a:lnTo>
                  <a:lnTo>
                    <a:pt x="0" y="2063"/>
                  </a:lnTo>
                  <a:lnTo>
                    <a:pt x="3" y="4737"/>
                  </a:lnTo>
                  <a:lnTo>
                    <a:pt x="1992" y="3393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Freeform 257"/>
            <p:cNvSpPr>
              <a:spLocks/>
            </p:cNvSpPr>
            <p:nvPr/>
          </p:nvSpPr>
          <p:spPr bwMode="auto">
            <a:xfrm>
              <a:off x="7211589" y="716849"/>
              <a:ext cx="1296751" cy="1195275"/>
            </a:xfrm>
            <a:custGeom>
              <a:avLst/>
              <a:gdLst>
                <a:gd name="T0" fmla="*/ 826 w 4078"/>
                <a:gd name="T1" fmla="*/ 0 h 3763"/>
                <a:gd name="T2" fmla="*/ 0 w 4078"/>
                <a:gd name="T3" fmla="*/ 3567 h 3763"/>
                <a:gd name="T4" fmla="*/ 2752 w 4078"/>
                <a:gd name="T5" fmla="*/ 3763 h 3763"/>
                <a:gd name="T6" fmla="*/ 4078 w 4078"/>
                <a:gd name="T7" fmla="*/ 2484 h 3763"/>
                <a:gd name="T8" fmla="*/ 826 w 4078"/>
                <a:gd name="T9" fmla="*/ 0 h 3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8" h="3763">
                  <a:moveTo>
                    <a:pt x="826" y="0"/>
                  </a:moveTo>
                  <a:lnTo>
                    <a:pt x="0" y="3567"/>
                  </a:lnTo>
                  <a:lnTo>
                    <a:pt x="2752" y="3763"/>
                  </a:lnTo>
                  <a:lnTo>
                    <a:pt x="4078" y="2484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 258"/>
            <p:cNvSpPr>
              <a:spLocks/>
            </p:cNvSpPr>
            <p:nvPr/>
          </p:nvSpPr>
          <p:spPr bwMode="auto">
            <a:xfrm>
              <a:off x="6455151" y="1"/>
              <a:ext cx="1185510" cy="821752"/>
            </a:xfrm>
            <a:custGeom>
              <a:avLst/>
              <a:gdLst>
                <a:gd name="T0" fmla="*/ 3209 w 3731"/>
                <a:gd name="T1" fmla="*/ 2253 h 2586"/>
                <a:gd name="T2" fmla="*/ 3731 w 3731"/>
                <a:gd name="T3" fmla="*/ 0 h 2586"/>
                <a:gd name="T4" fmla="*/ 1147 w 3731"/>
                <a:gd name="T5" fmla="*/ 0 h 2586"/>
                <a:gd name="T6" fmla="*/ 0 w 3731"/>
                <a:gd name="T7" fmla="*/ 2586 h 2586"/>
                <a:gd name="T8" fmla="*/ 3209 w 3731"/>
                <a:gd name="T9" fmla="*/ 2253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31" h="2586">
                  <a:moveTo>
                    <a:pt x="3209" y="2253"/>
                  </a:moveTo>
                  <a:lnTo>
                    <a:pt x="3731" y="0"/>
                  </a:lnTo>
                  <a:lnTo>
                    <a:pt x="1147" y="0"/>
                  </a:lnTo>
                  <a:lnTo>
                    <a:pt x="0" y="2586"/>
                  </a:lnTo>
                  <a:lnTo>
                    <a:pt x="3209" y="225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 259"/>
            <p:cNvSpPr>
              <a:spLocks/>
            </p:cNvSpPr>
            <p:nvPr/>
          </p:nvSpPr>
          <p:spPr bwMode="auto">
            <a:xfrm>
              <a:off x="7211589" y="1850135"/>
              <a:ext cx="967796" cy="1227065"/>
            </a:xfrm>
            <a:custGeom>
              <a:avLst/>
              <a:gdLst>
                <a:gd name="T0" fmla="*/ 2752 w 3044"/>
                <a:gd name="T1" fmla="*/ 196 h 3859"/>
                <a:gd name="T2" fmla="*/ 0 w 3044"/>
                <a:gd name="T3" fmla="*/ 0 h 3859"/>
                <a:gd name="T4" fmla="*/ 1358 w 3044"/>
                <a:gd name="T5" fmla="*/ 3859 h 3859"/>
                <a:gd name="T6" fmla="*/ 3044 w 3044"/>
                <a:gd name="T7" fmla="*/ 2347 h 3859"/>
                <a:gd name="T8" fmla="*/ 2752 w 3044"/>
                <a:gd name="T9" fmla="*/ 196 h 3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4" h="3859">
                  <a:moveTo>
                    <a:pt x="2752" y="196"/>
                  </a:moveTo>
                  <a:lnTo>
                    <a:pt x="0" y="0"/>
                  </a:lnTo>
                  <a:lnTo>
                    <a:pt x="1358" y="3859"/>
                  </a:lnTo>
                  <a:lnTo>
                    <a:pt x="3044" y="2347"/>
                  </a:lnTo>
                  <a:lnTo>
                    <a:pt x="2752" y="19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260"/>
            <p:cNvSpPr>
              <a:spLocks/>
            </p:cNvSpPr>
            <p:nvPr/>
          </p:nvSpPr>
          <p:spPr bwMode="auto">
            <a:xfrm>
              <a:off x="8087214" y="1506811"/>
              <a:ext cx="1053611" cy="1090371"/>
            </a:xfrm>
            <a:custGeom>
              <a:avLst/>
              <a:gdLst>
                <a:gd name="T0" fmla="*/ 292 w 3315"/>
                <a:gd name="T1" fmla="*/ 3430 h 3430"/>
                <a:gd name="T2" fmla="*/ 3315 w 3315"/>
                <a:gd name="T3" fmla="*/ 3285 h 3430"/>
                <a:gd name="T4" fmla="*/ 1326 w 3315"/>
                <a:gd name="T5" fmla="*/ 0 h 3430"/>
                <a:gd name="T6" fmla="*/ 0 w 3315"/>
                <a:gd name="T7" fmla="*/ 1279 h 3430"/>
                <a:gd name="T8" fmla="*/ 292 w 3315"/>
                <a:gd name="T9" fmla="*/ 3430 h 3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5" h="3430">
                  <a:moveTo>
                    <a:pt x="292" y="3430"/>
                  </a:moveTo>
                  <a:lnTo>
                    <a:pt x="3315" y="3285"/>
                  </a:lnTo>
                  <a:lnTo>
                    <a:pt x="1326" y="0"/>
                  </a:lnTo>
                  <a:lnTo>
                    <a:pt x="0" y="1279"/>
                  </a:lnTo>
                  <a:lnTo>
                    <a:pt x="292" y="343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Freeform 261"/>
            <p:cNvSpPr>
              <a:spLocks/>
            </p:cNvSpPr>
            <p:nvPr/>
          </p:nvSpPr>
          <p:spPr bwMode="auto">
            <a:xfrm>
              <a:off x="8179385" y="2551088"/>
              <a:ext cx="961440" cy="799500"/>
            </a:xfrm>
            <a:custGeom>
              <a:avLst/>
              <a:gdLst>
                <a:gd name="T0" fmla="*/ 3023 w 3023"/>
                <a:gd name="T1" fmla="*/ 0 h 2517"/>
                <a:gd name="T2" fmla="*/ 0 w 3023"/>
                <a:gd name="T3" fmla="*/ 145 h 2517"/>
                <a:gd name="T4" fmla="*/ 1432 w 3023"/>
                <a:gd name="T5" fmla="*/ 2517 h 2517"/>
                <a:gd name="T6" fmla="*/ 3023 w 3023"/>
                <a:gd name="T7" fmla="*/ 0 h 2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23" h="2517">
                  <a:moveTo>
                    <a:pt x="3023" y="0"/>
                  </a:moveTo>
                  <a:lnTo>
                    <a:pt x="0" y="145"/>
                  </a:lnTo>
                  <a:lnTo>
                    <a:pt x="1432" y="2517"/>
                  </a:lnTo>
                  <a:lnTo>
                    <a:pt x="3023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Freeform 262"/>
            <p:cNvSpPr>
              <a:spLocks/>
            </p:cNvSpPr>
            <p:nvPr/>
          </p:nvSpPr>
          <p:spPr bwMode="auto">
            <a:xfrm>
              <a:off x="8508340" y="1079246"/>
              <a:ext cx="632484" cy="1471842"/>
            </a:xfrm>
            <a:custGeom>
              <a:avLst/>
              <a:gdLst>
                <a:gd name="T0" fmla="*/ 0 w 1989"/>
                <a:gd name="T1" fmla="*/ 1344 h 4629"/>
                <a:gd name="T2" fmla="*/ 1989 w 1989"/>
                <a:gd name="T3" fmla="*/ 4629 h 4629"/>
                <a:gd name="T4" fmla="*/ 1989 w 1989"/>
                <a:gd name="T5" fmla="*/ 0 h 4629"/>
                <a:gd name="T6" fmla="*/ 0 w 1989"/>
                <a:gd name="T7" fmla="*/ 1344 h 4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89" h="4629">
                  <a:moveTo>
                    <a:pt x="0" y="1344"/>
                  </a:moveTo>
                  <a:lnTo>
                    <a:pt x="1989" y="4629"/>
                  </a:lnTo>
                  <a:lnTo>
                    <a:pt x="1989" y="0"/>
                  </a:lnTo>
                  <a:lnTo>
                    <a:pt x="0" y="134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263"/>
            <p:cNvSpPr>
              <a:spLocks/>
            </p:cNvSpPr>
            <p:nvPr/>
          </p:nvSpPr>
          <p:spPr bwMode="auto">
            <a:xfrm>
              <a:off x="7475389" y="656449"/>
              <a:ext cx="1032951" cy="850363"/>
            </a:xfrm>
            <a:custGeom>
              <a:avLst/>
              <a:gdLst>
                <a:gd name="T0" fmla="*/ 3252 w 3252"/>
                <a:gd name="T1" fmla="*/ 2674 h 2674"/>
                <a:gd name="T2" fmla="*/ 3249 w 3252"/>
                <a:gd name="T3" fmla="*/ 0 h 2674"/>
                <a:gd name="T4" fmla="*/ 0 w 3252"/>
                <a:gd name="T5" fmla="*/ 190 h 2674"/>
                <a:gd name="T6" fmla="*/ 3252 w 3252"/>
                <a:gd name="T7" fmla="*/ 2674 h 2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52" h="2674">
                  <a:moveTo>
                    <a:pt x="3252" y="2674"/>
                  </a:moveTo>
                  <a:lnTo>
                    <a:pt x="3249" y="0"/>
                  </a:lnTo>
                  <a:lnTo>
                    <a:pt x="0" y="190"/>
                  </a:lnTo>
                  <a:lnTo>
                    <a:pt x="3252" y="2674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264"/>
            <p:cNvSpPr>
              <a:spLocks/>
            </p:cNvSpPr>
            <p:nvPr/>
          </p:nvSpPr>
          <p:spPr bwMode="auto">
            <a:xfrm>
              <a:off x="6455151" y="716849"/>
              <a:ext cx="1020238" cy="1133287"/>
            </a:xfrm>
            <a:custGeom>
              <a:avLst/>
              <a:gdLst>
                <a:gd name="T0" fmla="*/ 2383 w 3209"/>
                <a:gd name="T1" fmla="*/ 3567 h 3567"/>
                <a:gd name="T2" fmla="*/ 3209 w 3209"/>
                <a:gd name="T3" fmla="*/ 0 h 3567"/>
                <a:gd name="T4" fmla="*/ 0 w 3209"/>
                <a:gd name="T5" fmla="*/ 333 h 3567"/>
                <a:gd name="T6" fmla="*/ 2383 w 3209"/>
                <a:gd name="T7" fmla="*/ 3567 h 3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09" h="3567">
                  <a:moveTo>
                    <a:pt x="2383" y="3567"/>
                  </a:moveTo>
                  <a:lnTo>
                    <a:pt x="3209" y="0"/>
                  </a:lnTo>
                  <a:lnTo>
                    <a:pt x="0" y="333"/>
                  </a:lnTo>
                  <a:lnTo>
                    <a:pt x="2383" y="3567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265"/>
            <p:cNvSpPr>
              <a:spLocks/>
            </p:cNvSpPr>
            <p:nvPr/>
          </p:nvSpPr>
          <p:spPr bwMode="auto">
            <a:xfrm>
              <a:off x="5670108" y="1"/>
              <a:ext cx="1148960" cy="821752"/>
            </a:xfrm>
            <a:custGeom>
              <a:avLst/>
              <a:gdLst>
                <a:gd name="T0" fmla="*/ 3615 w 3615"/>
                <a:gd name="T1" fmla="*/ 0 h 2586"/>
                <a:gd name="T2" fmla="*/ 1481 w 3615"/>
                <a:gd name="T3" fmla="*/ 0 h 2586"/>
                <a:gd name="T4" fmla="*/ 0 w 3615"/>
                <a:gd name="T5" fmla="*/ 1292 h 2586"/>
                <a:gd name="T6" fmla="*/ 1 w 3615"/>
                <a:gd name="T7" fmla="*/ 1292 h 2586"/>
                <a:gd name="T8" fmla="*/ 2468 w 3615"/>
                <a:gd name="T9" fmla="*/ 2586 h 2586"/>
                <a:gd name="T10" fmla="*/ 3615 w 3615"/>
                <a:gd name="T11" fmla="*/ 0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15" h="2586">
                  <a:moveTo>
                    <a:pt x="3615" y="0"/>
                  </a:moveTo>
                  <a:lnTo>
                    <a:pt x="1481" y="0"/>
                  </a:lnTo>
                  <a:lnTo>
                    <a:pt x="0" y="1292"/>
                  </a:lnTo>
                  <a:lnTo>
                    <a:pt x="1" y="1292"/>
                  </a:lnTo>
                  <a:lnTo>
                    <a:pt x="2468" y="2586"/>
                  </a:lnTo>
                  <a:lnTo>
                    <a:pt x="3615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266"/>
            <p:cNvSpPr>
              <a:spLocks/>
            </p:cNvSpPr>
            <p:nvPr/>
          </p:nvSpPr>
          <p:spPr bwMode="auto">
            <a:xfrm>
              <a:off x="5670108" y="411672"/>
              <a:ext cx="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267"/>
            <p:cNvSpPr>
              <a:spLocks/>
            </p:cNvSpPr>
            <p:nvPr/>
          </p:nvSpPr>
          <p:spPr bwMode="auto">
            <a:xfrm>
              <a:off x="5670108" y="411672"/>
              <a:ext cx="1541481" cy="1438464"/>
            </a:xfrm>
            <a:custGeom>
              <a:avLst/>
              <a:gdLst>
                <a:gd name="T0" fmla="*/ 1 w 4851"/>
                <a:gd name="T1" fmla="*/ 0 h 4528"/>
                <a:gd name="T2" fmla="*/ 0 w 4851"/>
                <a:gd name="T3" fmla="*/ 0 h 4528"/>
                <a:gd name="T4" fmla="*/ 528 w 4851"/>
                <a:gd name="T5" fmla="*/ 2862 h 4528"/>
                <a:gd name="T6" fmla="*/ 4851 w 4851"/>
                <a:gd name="T7" fmla="*/ 4528 h 4528"/>
                <a:gd name="T8" fmla="*/ 2468 w 4851"/>
                <a:gd name="T9" fmla="*/ 1294 h 4528"/>
                <a:gd name="T10" fmla="*/ 1 w 4851"/>
                <a:gd name="T11" fmla="*/ 0 h 4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51" h="4528">
                  <a:moveTo>
                    <a:pt x="1" y="0"/>
                  </a:moveTo>
                  <a:lnTo>
                    <a:pt x="0" y="0"/>
                  </a:lnTo>
                  <a:lnTo>
                    <a:pt x="528" y="2862"/>
                  </a:lnTo>
                  <a:lnTo>
                    <a:pt x="4851" y="4528"/>
                  </a:lnTo>
                  <a:lnTo>
                    <a:pt x="2468" y="12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268"/>
            <p:cNvSpPr>
              <a:spLocks/>
            </p:cNvSpPr>
            <p:nvPr/>
          </p:nvSpPr>
          <p:spPr bwMode="auto">
            <a:xfrm>
              <a:off x="4915259" y="411672"/>
              <a:ext cx="923300" cy="1381243"/>
            </a:xfrm>
            <a:custGeom>
              <a:avLst/>
              <a:gdLst>
                <a:gd name="T0" fmla="*/ 2377 w 2905"/>
                <a:gd name="T1" fmla="*/ 0 h 4348"/>
                <a:gd name="T2" fmla="*/ 0 w 2905"/>
                <a:gd name="T3" fmla="*/ 1378 h 4348"/>
                <a:gd name="T4" fmla="*/ 577 w 2905"/>
                <a:gd name="T5" fmla="*/ 4348 h 4348"/>
                <a:gd name="T6" fmla="*/ 2905 w 2905"/>
                <a:gd name="T7" fmla="*/ 2862 h 4348"/>
                <a:gd name="T8" fmla="*/ 2377 w 2905"/>
                <a:gd name="T9" fmla="*/ 0 h 4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5" h="4348">
                  <a:moveTo>
                    <a:pt x="2377" y="0"/>
                  </a:moveTo>
                  <a:lnTo>
                    <a:pt x="0" y="1378"/>
                  </a:lnTo>
                  <a:lnTo>
                    <a:pt x="577" y="4348"/>
                  </a:lnTo>
                  <a:lnTo>
                    <a:pt x="2905" y="2862"/>
                  </a:lnTo>
                  <a:lnTo>
                    <a:pt x="2377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269"/>
            <p:cNvSpPr>
              <a:spLocks/>
            </p:cNvSpPr>
            <p:nvPr/>
          </p:nvSpPr>
          <p:spPr bwMode="auto">
            <a:xfrm>
              <a:off x="5229912" y="1"/>
              <a:ext cx="910587" cy="411671"/>
            </a:xfrm>
            <a:custGeom>
              <a:avLst/>
              <a:gdLst>
                <a:gd name="T0" fmla="*/ 0 w 2865"/>
                <a:gd name="T1" fmla="*/ 0 h 1292"/>
                <a:gd name="T2" fmla="*/ 1384 w 2865"/>
                <a:gd name="T3" fmla="*/ 1292 h 1292"/>
                <a:gd name="T4" fmla="*/ 2865 w 2865"/>
                <a:gd name="T5" fmla="*/ 0 h 1292"/>
                <a:gd name="T6" fmla="*/ 0 w 2865"/>
                <a:gd name="T7" fmla="*/ 0 h 1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5" h="1292">
                  <a:moveTo>
                    <a:pt x="0" y="0"/>
                  </a:moveTo>
                  <a:lnTo>
                    <a:pt x="1384" y="1292"/>
                  </a:lnTo>
                  <a:lnTo>
                    <a:pt x="28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Freeform 270"/>
            <p:cNvSpPr>
              <a:spLocks/>
            </p:cNvSpPr>
            <p:nvPr/>
          </p:nvSpPr>
          <p:spPr bwMode="auto">
            <a:xfrm>
              <a:off x="4066650" y="1"/>
              <a:ext cx="1603459" cy="848773"/>
            </a:xfrm>
            <a:custGeom>
              <a:avLst/>
              <a:gdLst>
                <a:gd name="T0" fmla="*/ 5044 w 5044"/>
                <a:gd name="T1" fmla="*/ 1292 h 2670"/>
                <a:gd name="T2" fmla="*/ 3660 w 5044"/>
                <a:gd name="T3" fmla="*/ 0 h 2670"/>
                <a:gd name="T4" fmla="*/ 796 w 5044"/>
                <a:gd name="T5" fmla="*/ 0 h 2670"/>
                <a:gd name="T6" fmla="*/ 0 w 5044"/>
                <a:gd name="T7" fmla="*/ 1691 h 2670"/>
                <a:gd name="T8" fmla="*/ 2666 w 5044"/>
                <a:gd name="T9" fmla="*/ 2670 h 2670"/>
                <a:gd name="T10" fmla="*/ 2667 w 5044"/>
                <a:gd name="T11" fmla="*/ 2670 h 2670"/>
                <a:gd name="T12" fmla="*/ 5044 w 5044"/>
                <a:gd name="T13" fmla="*/ 1292 h 2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44" h="2670">
                  <a:moveTo>
                    <a:pt x="5044" y="1292"/>
                  </a:moveTo>
                  <a:lnTo>
                    <a:pt x="3660" y="0"/>
                  </a:lnTo>
                  <a:lnTo>
                    <a:pt x="796" y="0"/>
                  </a:lnTo>
                  <a:lnTo>
                    <a:pt x="0" y="1691"/>
                  </a:lnTo>
                  <a:lnTo>
                    <a:pt x="2666" y="2670"/>
                  </a:lnTo>
                  <a:lnTo>
                    <a:pt x="2667" y="2670"/>
                  </a:lnTo>
                  <a:lnTo>
                    <a:pt x="5044" y="1292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271"/>
            <p:cNvSpPr>
              <a:spLocks/>
            </p:cNvSpPr>
            <p:nvPr/>
          </p:nvSpPr>
          <p:spPr bwMode="auto">
            <a:xfrm>
              <a:off x="4139751" y="848774"/>
              <a:ext cx="958261" cy="944140"/>
            </a:xfrm>
            <a:custGeom>
              <a:avLst/>
              <a:gdLst>
                <a:gd name="T0" fmla="*/ 2437 w 3014"/>
                <a:gd name="T1" fmla="*/ 0 h 2970"/>
                <a:gd name="T2" fmla="*/ 2436 w 3014"/>
                <a:gd name="T3" fmla="*/ 0 h 2970"/>
                <a:gd name="T4" fmla="*/ 0 w 3014"/>
                <a:gd name="T5" fmla="*/ 1359 h 2970"/>
                <a:gd name="T6" fmla="*/ 3014 w 3014"/>
                <a:gd name="T7" fmla="*/ 2970 h 2970"/>
                <a:gd name="T8" fmla="*/ 2437 w 3014"/>
                <a:gd name="T9" fmla="*/ 0 h 2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4" h="2970">
                  <a:moveTo>
                    <a:pt x="2437" y="0"/>
                  </a:moveTo>
                  <a:lnTo>
                    <a:pt x="2436" y="0"/>
                  </a:lnTo>
                  <a:lnTo>
                    <a:pt x="0" y="1359"/>
                  </a:lnTo>
                  <a:lnTo>
                    <a:pt x="3014" y="2970"/>
                  </a:lnTo>
                  <a:lnTo>
                    <a:pt x="2437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Freeform 272"/>
            <p:cNvSpPr>
              <a:spLocks/>
            </p:cNvSpPr>
            <p:nvPr/>
          </p:nvSpPr>
          <p:spPr bwMode="auto">
            <a:xfrm>
              <a:off x="5544565" y="1320844"/>
              <a:ext cx="985277" cy="1165076"/>
            </a:xfrm>
            <a:custGeom>
              <a:avLst/>
              <a:gdLst>
                <a:gd name="T0" fmla="*/ 0 w 3101"/>
                <a:gd name="T1" fmla="*/ 3203 h 3663"/>
                <a:gd name="T2" fmla="*/ 3101 w 3101"/>
                <a:gd name="T3" fmla="*/ 3663 h 3663"/>
                <a:gd name="T4" fmla="*/ 926 w 3101"/>
                <a:gd name="T5" fmla="*/ 0 h 3663"/>
                <a:gd name="T6" fmla="*/ 0 w 3101"/>
                <a:gd name="T7" fmla="*/ 3203 h 3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1" h="3663">
                  <a:moveTo>
                    <a:pt x="0" y="3203"/>
                  </a:moveTo>
                  <a:lnTo>
                    <a:pt x="3101" y="3663"/>
                  </a:lnTo>
                  <a:lnTo>
                    <a:pt x="926" y="0"/>
                  </a:lnTo>
                  <a:lnTo>
                    <a:pt x="0" y="3203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Freeform 273"/>
            <p:cNvSpPr>
              <a:spLocks/>
            </p:cNvSpPr>
            <p:nvPr/>
          </p:nvSpPr>
          <p:spPr bwMode="auto">
            <a:xfrm>
              <a:off x="5544565" y="2339689"/>
              <a:ext cx="985277" cy="856721"/>
            </a:xfrm>
            <a:custGeom>
              <a:avLst/>
              <a:gdLst>
                <a:gd name="T0" fmla="*/ 3101 w 3101"/>
                <a:gd name="T1" fmla="*/ 460 h 2698"/>
                <a:gd name="T2" fmla="*/ 0 w 3101"/>
                <a:gd name="T3" fmla="*/ 0 h 2698"/>
                <a:gd name="T4" fmla="*/ 1739 w 3101"/>
                <a:gd name="T5" fmla="*/ 2698 h 2698"/>
                <a:gd name="T6" fmla="*/ 3101 w 3101"/>
                <a:gd name="T7" fmla="*/ 460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1" h="2698">
                  <a:moveTo>
                    <a:pt x="3101" y="460"/>
                  </a:moveTo>
                  <a:lnTo>
                    <a:pt x="0" y="0"/>
                  </a:lnTo>
                  <a:lnTo>
                    <a:pt x="1739" y="2698"/>
                  </a:lnTo>
                  <a:lnTo>
                    <a:pt x="3101" y="46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Freeform 274"/>
            <p:cNvSpPr>
              <a:spLocks/>
            </p:cNvSpPr>
            <p:nvPr/>
          </p:nvSpPr>
          <p:spPr bwMode="auto">
            <a:xfrm>
              <a:off x="4398783" y="1320844"/>
              <a:ext cx="1439775" cy="1365348"/>
            </a:xfrm>
            <a:custGeom>
              <a:avLst/>
              <a:gdLst>
                <a:gd name="T0" fmla="*/ 3603 w 4529"/>
                <a:gd name="T1" fmla="*/ 3203 h 4295"/>
                <a:gd name="T2" fmla="*/ 4529 w 4529"/>
                <a:gd name="T3" fmla="*/ 0 h 4295"/>
                <a:gd name="T4" fmla="*/ 2201 w 4529"/>
                <a:gd name="T5" fmla="*/ 1486 h 4295"/>
                <a:gd name="T6" fmla="*/ 0 w 4529"/>
                <a:gd name="T7" fmla="*/ 4295 h 4295"/>
                <a:gd name="T8" fmla="*/ 3603 w 4529"/>
                <a:gd name="T9" fmla="*/ 3203 h 4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9" h="4295">
                  <a:moveTo>
                    <a:pt x="3603" y="3203"/>
                  </a:moveTo>
                  <a:lnTo>
                    <a:pt x="4529" y="0"/>
                  </a:lnTo>
                  <a:lnTo>
                    <a:pt x="2201" y="1486"/>
                  </a:lnTo>
                  <a:lnTo>
                    <a:pt x="0" y="4295"/>
                  </a:lnTo>
                  <a:lnTo>
                    <a:pt x="3603" y="320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Freeform 275"/>
            <p:cNvSpPr>
              <a:spLocks/>
            </p:cNvSpPr>
            <p:nvPr/>
          </p:nvSpPr>
          <p:spPr bwMode="auto">
            <a:xfrm>
              <a:off x="5838558" y="1320844"/>
              <a:ext cx="1373031" cy="1165076"/>
            </a:xfrm>
            <a:custGeom>
              <a:avLst/>
              <a:gdLst>
                <a:gd name="T0" fmla="*/ 0 w 4323"/>
                <a:gd name="T1" fmla="*/ 0 h 3663"/>
                <a:gd name="T2" fmla="*/ 2175 w 4323"/>
                <a:gd name="T3" fmla="*/ 3663 h 3663"/>
                <a:gd name="T4" fmla="*/ 4323 w 4323"/>
                <a:gd name="T5" fmla="*/ 1666 h 3663"/>
                <a:gd name="T6" fmla="*/ 0 w 4323"/>
                <a:gd name="T7" fmla="*/ 0 h 3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23" h="3663">
                  <a:moveTo>
                    <a:pt x="0" y="0"/>
                  </a:moveTo>
                  <a:lnTo>
                    <a:pt x="2175" y="3663"/>
                  </a:lnTo>
                  <a:lnTo>
                    <a:pt x="4323" y="1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Freeform 276"/>
            <p:cNvSpPr>
              <a:spLocks/>
            </p:cNvSpPr>
            <p:nvPr/>
          </p:nvSpPr>
          <p:spPr bwMode="auto">
            <a:xfrm>
              <a:off x="6096002" y="3196410"/>
              <a:ext cx="821594" cy="882152"/>
            </a:xfrm>
            <a:custGeom>
              <a:avLst/>
              <a:gdLst>
                <a:gd name="T0" fmla="*/ 209 w 2585"/>
                <a:gd name="T1" fmla="*/ 2775 h 2775"/>
                <a:gd name="T2" fmla="*/ 2585 w 2585"/>
                <a:gd name="T3" fmla="*/ 1429 h 2775"/>
                <a:gd name="T4" fmla="*/ 0 w 2585"/>
                <a:gd name="T5" fmla="*/ 0 h 2775"/>
                <a:gd name="T6" fmla="*/ 209 w 2585"/>
                <a:gd name="T7" fmla="*/ 2775 h 2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5" h="2775">
                  <a:moveTo>
                    <a:pt x="209" y="2775"/>
                  </a:moveTo>
                  <a:lnTo>
                    <a:pt x="2585" y="1429"/>
                  </a:lnTo>
                  <a:lnTo>
                    <a:pt x="0" y="0"/>
                  </a:lnTo>
                  <a:lnTo>
                    <a:pt x="209" y="2775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Freeform 277"/>
            <p:cNvSpPr>
              <a:spLocks/>
            </p:cNvSpPr>
            <p:nvPr/>
          </p:nvSpPr>
          <p:spPr bwMode="auto">
            <a:xfrm>
              <a:off x="6162746" y="3650996"/>
              <a:ext cx="810469" cy="1492505"/>
            </a:xfrm>
            <a:custGeom>
              <a:avLst/>
              <a:gdLst>
                <a:gd name="T0" fmla="*/ 2376 w 2547"/>
                <a:gd name="T1" fmla="*/ 0 h 4694"/>
                <a:gd name="T2" fmla="*/ 0 w 2547"/>
                <a:gd name="T3" fmla="*/ 1346 h 4694"/>
                <a:gd name="T4" fmla="*/ 560 w 2547"/>
                <a:gd name="T5" fmla="*/ 4694 h 4694"/>
                <a:gd name="T6" fmla="*/ 2547 w 2547"/>
                <a:gd name="T7" fmla="*/ 2266 h 4694"/>
                <a:gd name="T8" fmla="*/ 2376 w 2547"/>
                <a:gd name="T9" fmla="*/ 0 h 4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7" h="4694">
                  <a:moveTo>
                    <a:pt x="2376" y="0"/>
                  </a:moveTo>
                  <a:lnTo>
                    <a:pt x="0" y="1346"/>
                  </a:lnTo>
                  <a:lnTo>
                    <a:pt x="560" y="4694"/>
                  </a:lnTo>
                  <a:lnTo>
                    <a:pt x="2547" y="2266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Freeform 278"/>
            <p:cNvSpPr>
              <a:spLocks/>
            </p:cNvSpPr>
            <p:nvPr/>
          </p:nvSpPr>
          <p:spPr bwMode="auto">
            <a:xfrm>
              <a:off x="5080532" y="3196410"/>
              <a:ext cx="1082216" cy="1076066"/>
            </a:xfrm>
            <a:custGeom>
              <a:avLst/>
              <a:gdLst>
                <a:gd name="T0" fmla="*/ 3406 w 3406"/>
                <a:gd name="T1" fmla="*/ 2775 h 3382"/>
                <a:gd name="T2" fmla="*/ 3197 w 3406"/>
                <a:gd name="T3" fmla="*/ 0 h 3382"/>
                <a:gd name="T4" fmla="*/ 0 w 3406"/>
                <a:gd name="T5" fmla="*/ 3382 h 3382"/>
                <a:gd name="T6" fmla="*/ 3406 w 3406"/>
                <a:gd name="T7" fmla="*/ 2775 h 3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06" h="3382">
                  <a:moveTo>
                    <a:pt x="3406" y="2775"/>
                  </a:moveTo>
                  <a:lnTo>
                    <a:pt x="3197" y="0"/>
                  </a:lnTo>
                  <a:lnTo>
                    <a:pt x="0" y="3382"/>
                  </a:lnTo>
                  <a:lnTo>
                    <a:pt x="3406" y="277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Freeform 279"/>
            <p:cNvSpPr>
              <a:spLocks/>
            </p:cNvSpPr>
            <p:nvPr/>
          </p:nvSpPr>
          <p:spPr bwMode="auto">
            <a:xfrm>
              <a:off x="6096002" y="2485920"/>
              <a:ext cx="1547838" cy="1165076"/>
            </a:xfrm>
            <a:custGeom>
              <a:avLst/>
              <a:gdLst>
                <a:gd name="T0" fmla="*/ 0 w 4868"/>
                <a:gd name="T1" fmla="*/ 2238 h 3667"/>
                <a:gd name="T2" fmla="*/ 2585 w 4868"/>
                <a:gd name="T3" fmla="*/ 3667 h 3667"/>
                <a:gd name="T4" fmla="*/ 4868 w 4868"/>
                <a:gd name="T5" fmla="*/ 1862 h 3667"/>
                <a:gd name="T6" fmla="*/ 1362 w 4868"/>
                <a:gd name="T7" fmla="*/ 0 h 3667"/>
                <a:gd name="T8" fmla="*/ 0 w 4868"/>
                <a:gd name="T9" fmla="*/ 2238 h 3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68" h="3667">
                  <a:moveTo>
                    <a:pt x="0" y="2238"/>
                  </a:moveTo>
                  <a:lnTo>
                    <a:pt x="2585" y="3667"/>
                  </a:lnTo>
                  <a:lnTo>
                    <a:pt x="4868" y="1862"/>
                  </a:lnTo>
                  <a:lnTo>
                    <a:pt x="1362" y="0"/>
                  </a:lnTo>
                  <a:lnTo>
                    <a:pt x="0" y="2238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Freeform 280"/>
            <p:cNvSpPr>
              <a:spLocks/>
            </p:cNvSpPr>
            <p:nvPr/>
          </p:nvSpPr>
          <p:spPr bwMode="auto">
            <a:xfrm>
              <a:off x="4934329" y="4272475"/>
              <a:ext cx="1406403" cy="871025"/>
            </a:xfrm>
            <a:custGeom>
              <a:avLst/>
              <a:gdLst>
                <a:gd name="T0" fmla="*/ 460 w 4426"/>
                <a:gd name="T1" fmla="*/ 0 h 2741"/>
                <a:gd name="T2" fmla="*/ 0 w 4426"/>
                <a:gd name="T3" fmla="*/ 2741 h 2741"/>
                <a:gd name="T4" fmla="*/ 4426 w 4426"/>
                <a:gd name="T5" fmla="*/ 2741 h 2741"/>
                <a:gd name="T6" fmla="*/ 460 w 4426"/>
                <a:gd name="T7" fmla="*/ 0 h 2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26" h="2741">
                  <a:moveTo>
                    <a:pt x="460" y="0"/>
                  </a:moveTo>
                  <a:lnTo>
                    <a:pt x="0" y="2741"/>
                  </a:lnTo>
                  <a:lnTo>
                    <a:pt x="4426" y="2741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Freeform 281"/>
            <p:cNvSpPr>
              <a:spLocks/>
            </p:cNvSpPr>
            <p:nvPr/>
          </p:nvSpPr>
          <p:spPr bwMode="auto">
            <a:xfrm>
              <a:off x="4141340" y="4272475"/>
              <a:ext cx="939192" cy="871025"/>
            </a:xfrm>
            <a:custGeom>
              <a:avLst/>
              <a:gdLst>
                <a:gd name="T0" fmla="*/ 2494 w 2954"/>
                <a:gd name="T1" fmla="*/ 2741 h 2741"/>
                <a:gd name="T2" fmla="*/ 2954 w 2954"/>
                <a:gd name="T3" fmla="*/ 0 h 2741"/>
                <a:gd name="T4" fmla="*/ 0 w 2954"/>
                <a:gd name="T5" fmla="*/ 2741 h 2741"/>
                <a:gd name="T6" fmla="*/ 2494 w 2954"/>
                <a:gd name="T7" fmla="*/ 2741 h 2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54" h="2741">
                  <a:moveTo>
                    <a:pt x="2494" y="2741"/>
                  </a:moveTo>
                  <a:lnTo>
                    <a:pt x="2954" y="0"/>
                  </a:lnTo>
                  <a:lnTo>
                    <a:pt x="0" y="2741"/>
                  </a:lnTo>
                  <a:lnTo>
                    <a:pt x="2494" y="274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Freeform 282"/>
            <p:cNvSpPr>
              <a:spLocks/>
            </p:cNvSpPr>
            <p:nvPr/>
          </p:nvSpPr>
          <p:spPr bwMode="auto">
            <a:xfrm>
              <a:off x="5080532" y="4078560"/>
              <a:ext cx="1260201" cy="1064940"/>
            </a:xfrm>
            <a:custGeom>
              <a:avLst/>
              <a:gdLst>
                <a:gd name="T0" fmla="*/ 3406 w 3966"/>
                <a:gd name="T1" fmla="*/ 0 h 3348"/>
                <a:gd name="T2" fmla="*/ 0 w 3966"/>
                <a:gd name="T3" fmla="*/ 607 h 3348"/>
                <a:gd name="T4" fmla="*/ 3966 w 3966"/>
                <a:gd name="T5" fmla="*/ 3348 h 3348"/>
                <a:gd name="T6" fmla="*/ 3406 w 3966"/>
                <a:gd name="T7" fmla="*/ 0 h 3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66" h="3348">
                  <a:moveTo>
                    <a:pt x="3406" y="0"/>
                  </a:moveTo>
                  <a:lnTo>
                    <a:pt x="0" y="607"/>
                  </a:lnTo>
                  <a:lnTo>
                    <a:pt x="3966" y="3348"/>
                  </a:lnTo>
                  <a:lnTo>
                    <a:pt x="340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Freeform 283"/>
            <p:cNvSpPr>
              <a:spLocks/>
            </p:cNvSpPr>
            <p:nvPr/>
          </p:nvSpPr>
          <p:spPr bwMode="auto">
            <a:xfrm>
              <a:off x="4427388" y="3196410"/>
              <a:ext cx="1668614" cy="1076066"/>
            </a:xfrm>
            <a:custGeom>
              <a:avLst/>
              <a:gdLst>
                <a:gd name="T0" fmla="*/ 2057 w 5254"/>
                <a:gd name="T1" fmla="*/ 3382 h 3382"/>
                <a:gd name="T2" fmla="*/ 5254 w 5254"/>
                <a:gd name="T3" fmla="*/ 0 h 3382"/>
                <a:gd name="T4" fmla="*/ 0 w 5254"/>
                <a:gd name="T5" fmla="*/ 491 h 3382"/>
                <a:gd name="T6" fmla="*/ 2057 w 5254"/>
                <a:gd name="T7" fmla="*/ 3382 h 3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54" h="3382">
                  <a:moveTo>
                    <a:pt x="2057" y="3382"/>
                  </a:moveTo>
                  <a:lnTo>
                    <a:pt x="5254" y="0"/>
                  </a:lnTo>
                  <a:lnTo>
                    <a:pt x="0" y="491"/>
                  </a:lnTo>
                  <a:lnTo>
                    <a:pt x="2057" y="3382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Freeform 284"/>
            <p:cNvSpPr>
              <a:spLocks/>
            </p:cNvSpPr>
            <p:nvPr/>
          </p:nvSpPr>
          <p:spPr bwMode="auto">
            <a:xfrm>
              <a:off x="6917596" y="3077199"/>
              <a:ext cx="726245" cy="696184"/>
            </a:xfrm>
            <a:custGeom>
              <a:avLst/>
              <a:gdLst>
                <a:gd name="T0" fmla="*/ 2203 w 2283"/>
                <a:gd name="T1" fmla="*/ 2189 h 2189"/>
                <a:gd name="T2" fmla="*/ 2283 w 2283"/>
                <a:gd name="T3" fmla="*/ 0 h 2189"/>
                <a:gd name="T4" fmla="*/ 0 w 2283"/>
                <a:gd name="T5" fmla="*/ 1805 h 2189"/>
                <a:gd name="T6" fmla="*/ 2203 w 2283"/>
                <a:gd name="T7" fmla="*/ 2189 h 2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83" h="2189">
                  <a:moveTo>
                    <a:pt x="2203" y="2189"/>
                  </a:moveTo>
                  <a:lnTo>
                    <a:pt x="2283" y="0"/>
                  </a:lnTo>
                  <a:lnTo>
                    <a:pt x="0" y="1805"/>
                  </a:lnTo>
                  <a:lnTo>
                    <a:pt x="2203" y="218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Freeform 285"/>
            <p:cNvSpPr>
              <a:spLocks/>
            </p:cNvSpPr>
            <p:nvPr/>
          </p:nvSpPr>
          <p:spPr bwMode="auto">
            <a:xfrm>
              <a:off x="7618413" y="3773384"/>
              <a:ext cx="1522411" cy="840826"/>
            </a:xfrm>
            <a:custGeom>
              <a:avLst/>
              <a:gdLst>
                <a:gd name="T0" fmla="*/ 0 w 4789"/>
                <a:gd name="T1" fmla="*/ 0 h 2646"/>
                <a:gd name="T2" fmla="*/ 878 w 4789"/>
                <a:gd name="T3" fmla="*/ 2646 h 2646"/>
                <a:gd name="T4" fmla="*/ 4789 w 4789"/>
                <a:gd name="T5" fmla="*/ 1815 h 2646"/>
                <a:gd name="T6" fmla="*/ 0 w 4789"/>
                <a:gd name="T7" fmla="*/ 0 h 2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89" h="2646">
                  <a:moveTo>
                    <a:pt x="0" y="0"/>
                  </a:moveTo>
                  <a:lnTo>
                    <a:pt x="878" y="2646"/>
                  </a:lnTo>
                  <a:lnTo>
                    <a:pt x="4789" y="18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Freeform 286"/>
            <p:cNvSpPr>
              <a:spLocks/>
            </p:cNvSpPr>
            <p:nvPr/>
          </p:nvSpPr>
          <p:spPr bwMode="auto">
            <a:xfrm>
              <a:off x="7618413" y="2597182"/>
              <a:ext cx="1017060" cy="1176202"/>
            </a:xfrm>
            <a:custGeom>
              <a:avLst/>
              <a:gdLst>
                <a:gd name="T0" fmla="*/ 80 w 3198"/>
                <a:gd name="T1" fmla="*/ 1512 h 3701"/>
                <a:gd name="T2" fmla="*/ 0 w 3198"/>
                <a:gd name="T3" fmla="*/ 3701 h 3701"/>
                <a:gd name="T4" fmla="*/ 3198 w 3198"/>
                <a:gd name="T5" fmla="*/ 2372 h 3701"/>
                <a:gd name="T6" fmla="*/ 1766 w 3198"/>
                <a:gd name="T7" fmla="*/ 0 h 3701"/>
                <a:gd name="T8" fmla="*/ 80 w 3198"/>
                <a:gd name="T9" fmla="*/ 1512 h 3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8" h="3701">
                  <a:moveTo>
                    <a:pt x="80" y="1512"/>
                  </a:moveTo>
                  <a:lnTo>
                    <a:pt x="0" y="3701"/>
                  </a:lnTo>
                  <a:lnTo>
                    <a:pt x="3198" y="2372"/>
                  </a:lnTo>
                  <a:lnTo>
                    <a:pt x="1766" y="0"/>
                  </a:lnTo>
                  <a:lnTo>
                    <a:pt x="80" y="1512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Freeform 287"/>
            <p:cNvSpPr>
              <a:spLocks/>
            </p:cNvSpPr>
            <p:nvPr/>
          </p:nvSpPr>
          <p:spPr bwMode="auto">
            <a:xfrm>
              <a:off x="6973216" y="4371021"/>
              <a:ext cx="924889" cy="772479"/>
            </a:xfrm>
            <a:custGeom>
              <a:avLst/>
              <a:gdLst>
                <a:gd name="T0" fmla="*/ 2910 w 2910"/>
                <a:gd name="T1" fmla="*/ 764 h 2428"/>
                <a:gd name="T2" fmla="*/ 0 w 2910"/>
                <a:gd name="T3" fmla="*/ 0 h 2428"/>
                <a:gd name="T4" fmla="*/ 484 w 2910"/>
                <a:gd name="T5" fmla="*/ 2428 h 2428"/>
                <a:gd name="T6" fmla="*/ 2416 w 2910"/>
                <a:gd name="T7" fmla="*/ 2428 h 2428"/>
                <a:gd name="T8" fmla="*/ 2910 w 2910"/>
                <a:gd name="T9" fmla="*/ 764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0" h="2428">
                  <a:moveTo>
                    <a:pt x="2910" y="764"/>
                  </a:moveTo>
                  <a:lnTo>
                    <a:pt x="0" y="0"/>
                  </a:lnTo>
                  <a:lnTo>
                    <a:pt x="484" y="2428"/>
                  </a:lnTo>
                  <a:lnTo>
                    <a:pt x="2416" y="2428"/>
                  </a:lnTo>
                  <a:lnTo>
                    <a:pt x="2910" y="76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Freeform 288"/>
            <p:cNvSpPr>
              <a:spLocks/>
            </p:cNvSpPr>
            <p:nvPr/>
          </p:nvSpPr>
          <p:spPr bwMode="auto">
            <a:xfrm>
              <a:off x="6917596" y="3650996"/>
              <a:ext cx="980510" cy="963214"/>
            </a:xfrm>
            <a:custGeom>
              <a:avLst/>
              <a:gdLst>
                <a:gd name="T0" fmla="*/ 171 w 3081"/>
                <a:gd name="T1" fmla="*/ 2266 h 3030"/>
                <a:gd name="T2" fmla="*/ 3081 w 3081"/>
                <a:gd name="T3" fmla="*/ 3030 h 3030"/>
                <a:gd name="T4" fmla="*/ 2203 w 3081"/>
                <a:gd name="T5" fmla="*/ 384 h 3030"/>
                <a:gd name="T6" fmla="*/ 0 w 3081"/>
                <a:gd name="T7" fmla="*/ 0 h 3030"/>
                <a:gd name="T8" fmla="*/ 171 w 3081"/>
                <a:gd name="T9" fmla="*/ 2266 h 3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1" h="3030">
                  <a:moveTo>
                    <a:pt x="171" y="2266"/>
                  </a:moveTo>
                  <a:lnTo>
                    <a:pt x="3081" y="3030"/>
                  </a:lnTo>
                  <a:lnTo>
                    <a:pt x="2203" y="384"/>
                  </a:lnTo>
                  <a:lnTo>
                    <a:pt x="0" y="0"/>
                  </a:lnTo>
                  <a:lnTo>
                    <a:pt x="171" y="2266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Freeform 289"/>
            <p:cNvSpPr>
              <a:spLocks/>
            </p:cNvSpPr>
            <p:nvPr/>
          </p:nvSpPr>
          <p:spPr bwMode="auto">
            <a:xfrm>
              <a:off x="7740778" y="4350359"/>
              <a:ext cx="1400047" cy="793142"/>
            </a:xfrm>
            <a:custGeom>
              <a:avLst/>
              <a:gdLst>
                <a:gd name="T0" fmla="*/ 494 w 4405"/>
                <a:gd name="T1" fmla="*/ 831 h 2495"/>
                <a:gd name="T2" fmla="*/ 0 w 4405"/>
                <a:gd name="T3" fmla="*/ 2495 h 2495"/>
                <a:gd name="T4" fmla="*/ 2202 w 4405"/>
                <a:gd name="T5" fmla="*/ 2495 h 2495"/>
                <a:gd name="T6" fmla="*/ 4405 w 4405"/>
                <a:gd name="T7" fmla="*/ 0 h 2495"/>
                <a:gd name="T8" fmla="*/ 494 w 4405"/>
                <a:gd name="T9" fmla="*/ 831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5" h="2495">
                  <a:moveTo>
                    <a:pt x="494" y="831"/>
                  </a:moveTo>
                  <a:lnTo>
                    <a:pt x="0" y="2495"/>
                  </a:lnTo>
                  <a:lnTo>
                    <a:pt x="2202" y="2495"/>
                  </a:lnTo>
                  <a:lnTo>
                    <a:pt x="4405" y="0"/>
                  </a:lnTo>
                  <a:lnTo>
                    <a:pt x="494" y="83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Freeform 290"/>
            <p:cNvSpPr>
              <a:spLocks/>
            </p:cNvSpPr>
            <p:nvPr/>
          </p:nvSpPr>
          <p:spPr bwMode="auto">
            <a:xfrm>
              <a:off x="6340732" y="4371021"/>
              <a:ext cx="785043" cy="772479"/>
            </a:xfrm>
            <a:custGeom>
              <a:avLst/>
              <a:gdLst>
                <a:gd name="T0" fmla="*/ 2471 w 2471"/>
                <a:gd name="T1" fmla="*/ 2428 h 2428"/>
                <a:gd name="T2" fmla="*/ 1987 w 2471"/>
                <a:gd name="T3" fmla="*/ 0 h 2428"/>
                <a:gd name="T4" fmla="*/ 0 w 2471"/>
                <a:gd name="T5" fmla="*/ 2428 h 2428"/>
                <a:gd name="T6" fmla="*/ 2471 w 2471"/>
                <a:gd name="T7" fmla="*/ 2428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1" h="2428">
                  <a:moveTo>
                    <a:pt x="2471" y="2428"/>
                  </a:moveTo>
                  <a:lnTo>
                    <a:pt x="1987" y="0"/>
                  </a:lnTo>
                  <a:lnTo>
                    <a:pt x="0" y="2428"/>
                  </a:lnTo>
                  <a:lnTo>
                    <a:pt x="2471" y="2428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Freeform 291"/>
            <p:cNvSpPr>
              <a:spLocks/>
            </p:cNvSpPr>
            <p:nvPr/>
          </p:nvSpPr>
          <p:spPr bwMode="auto">
            <a:xfrm>
              <a:off x="8440007" y="4350359"/>
              <a:ext cx="700818" cy="793142"/>
            </a:xfrm>
            <a:custGeom>
              <a:avLst/>
              <a:gdLst>
                <a:gd name="T0" fmla="*/ 2203 w 2203"/>
                <a:gd name="T1" fmla="*/ 2495 h 2495"/>
                <a:gd name="T2" fmla="*/ 2203 w 2203"/>
                <a:gd name="T3" fmla="*/ 0 h 2495"/>
                <a:gd name="T4" fmla="*/ 0 w 2203"/>
                <a:gd name="T5" fmla="*/ 2495 h 2495"/>
                <a:gd name="T6" fmla="*/ 2203 w 2203"/>
                <a:gd name="T7" fmla="*/ 2495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3" h="2495">
                  <a:moveTo>
                    <a:pt x="2203" y="2495"/>
                  </a:moveTo>
                  <a:lnTo>
                    <a:pt x="2203" y="0"/>
                  </a:lnTo>
                  <a:lnTo>
                    <a:pt x="0" y="2495"/>
                  </a:lnTo>
                  <a:lnTo>
                    <a:pt x="2203" y="249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Freeform 292"/>
            <p:cNvSpPr>
              <a:spLocks/>
            </p:cNvSpPr>
            <p:nvPr/>
          </p:nvSpPr>
          <p:spPr bwMode="auto">
            <a:xfrm>
              <a:off x="7618413" y="3350587"/>
              <a:ext cx="1522411" cy="999772"/>
            </a:xfrm>
            <a:custGeom>
              <a:avLst/>
              <a:gdLst>
                <a:gd name="T0" fmla="*/ 0 w 4789"/>
                <a:gd name="T1" fmla="*/ 1329 h 3144"/>
                <a:gd name="T2" fmla="*/ 4789 w 4789"/>
                <a:gd name="T3" fmla="*/ 3144 h 3144"/>
                <a:gd name="T4" fmla="*/ 3198 w 4789"/>
                <a:gd name="T5" fmla="*/ 0 h 3144"/>
                <a:gd name="T6" fmla="*/ 0 w 4789"/>
                <a:gd name="T7" fmla="*/ 1329 h 3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89" h="3144">
                  <a:moveTo>
                    <a:pt x="0" y="1329"/>
                  </a:moveTo>
                  <a:lnTo>
                    <a:pt x="4789" y="3144"/>
                  </a:lnTo>
                  <a:lnTo>
                    <a:pt x="3198" y="0"/>
                  </a:lnTo>
                  <a:lnTo>
                    <a:pt x="0" y="132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Freeform 293"/>
            <p:cNvSpPr>
              <a:spLocks/>
            </p:cNvSpPr>
            <p:nvPr/>
          </p:nvSpPr>
          <p:spPr bwMode="auto">
            <a:xfrm>
              <a:off x="8622758" y="2551088"/>
              <a:ext cx="521242" cy="1799271"/>
            </a:xfrm>
            <a:custGeom>
              <a:avLst/>
              <a:gdLst>
                <a:gd name="T0" fmla="*/ 0 w 1591"/>
                <a:gd name="T1" fmla="*/ 2517 h 5661"/>
                <a:gd name="T2" fmla="*/ 1591 w 1591"/>
                <a:gd name="T3" fmla="*/ 5661 h 5661"/>
                <a:gd name="T4" fmla="*/ 1591 w 1591"/>
                <a:gd name="T5" fmla="*/ 0 h 5661"/>
                <a:gd name="T6" fmla="*/ 0 w 1591"/>
                <a:gd name="T7" fmla="*/ 2517 h 5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91" h="5661">
                  <a:moveTo>
                    <a:pt x="0" y="2517"/>
                  </a:moveTo>
                  <a:lnTo>
                    <a:pt x="1591" y="5661"/>
                  </a:lnTo>
                  <a:lnTo>
                    <a:pt x="1591" y="0"/>
                  </a:lnTo>
                  <a:lnTo>
                    <a:pt x="0" y="2517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Freeform 294"/>
            <p:cNvSpPr>
              <a:spLocks/>
            </p:cNvSpPr>
            <p:nvPr/>
          </p:nvSpPr>
          <p:spPr bwMode="auto">
            <a:xfrm>
              <a:off x="4398783" y="2339689"/>
              <a:ext cx="1697218" cy="856721"/>
            </a:xfrm>
            <a:custGeom>
              <a:avLst/>
              <a:gdLst>
                <a:gd name="T0" fmla="*/ 5342 w 5342"/>
                <a:gd name="T1" fmla="*/ 2698 h 2698"/>
                <a:gd name="T2" fmla="*/ 3603 w 5342"/>
                <a:gd name="T3" fmla="*/ 0 h 2698"/>
                <a:gd name="T4" fmla="*/ 0 w 5342"/>
                <a:gd name="T5" fmla="*/ 1092 h 2698"/>
                <a:gd name="T6" fmla="*/ 5342 w 5342"/>
                <a:gd name="T7" fmla="*/ 2698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42" h="2698">
                  <a:moveTo>
                    <a:pt x="5342" y="2698"/>
                  </a:moveTo>
                  <a:lnTo>
                    <a:pt x="3603" y="0"/>
                  </a:lnTo>
                  <a:lnTo>
                    <a:pt x="0" y="1092"/>
                  </a:lnTo>
                  <a:lnTo>
                    <a:pt x="5342" y="2698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Freeform 295"/>
            <p:cNvSpPr>
              <a:spLocks/>
            </p:cNvSpPr>
            <p:nvPr/>
          </p:nvSpPr>
          <p:spPr bwMode="auto">
            <a:xfrm>
              <a:off x="6529842" y="1850135"/>
              <a:ext cx="1113999" cy="1227065"/>
            </a:xfrm>
            <a:custGeom>
              <a:avLst/>
              <a:gdLst>
                <a:gd name="T0" fmla="*/ 0 w 3506"/>
                <a:gd name="T1" fmla="*/ 1997 h 3859"/>
                <a:gd name="T2" fmla="*/ 3506 w 3506"/>
                <a:gd name="T3" fmla="*/ 3859 h 3859"/>
                <a:gd name="T4" fmla="*/ 2148 w 3506"/>
                <a:gd name="T5" fmla="*/ 0 h 3859"/>
                <a:gd name="T6" fmla="*/ 0 w 3506"/>
                <a:gd name="T7" fmla="*/ 1997 h 3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06" h="3859">
                  <a:moveTo>
                    <a:pt x="0" y="1997"/>
                  </a:moveTo>
                  <a:lnTo>
                    <a:pt x="3506" y="3859"/>
                  </a:lnTo>
                  <a:lnTo>
                    <a:pt x="2148" y="0"/>
                  </a:lnTo>
                  <a:lnTo>
                    <a:pt x="0" y="1997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Freeform 296"/>
            <p:cNvSpPr>
              <a:spLocks/>
            </p:cNvSpPr>
            <p:nvPr/>
          </p:nvSpPr>
          <p:spPr bwMode="auto">
            <a:xfrm>
              <a:off x="3070249" y="1"/>
              <a:ext cx="1250666" cy="537238"/>
            </a:xfrm>
            <a:custGeom>
              <a:avLst/>
              <a:gdLst>
                <a:gd name="T0" fmla="*/ 3136 w 3932"/>
                <a:gd name="T1" fmla="*/ 1691 h 1691"/>
                <a:gd name="T2" fmla="*/ 3932 w 3932"/>
                <a:gd name="T3" fmla="*/ 0 h 1691"/>
                <a:gd name="T4" fmla="*/ 0 w 3932"/>
                <a:gd name="T5" fmla="*/ 0 h 1691"/>
                <a:gd name="T6" fmla="*/ 3136 w 3932"/>
                <a:gd name="T7" fmla="*/ 1691 h 1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32" h="1691">
                  <a:moveTo>
                    <a:pt x="3136" y="1691"/>
                  </a:moveTo>
                  <a:lnTo>
                    <a:pt x="3932" y="0"/>
                  </a:lnTo>
                  <a:lnTo>
                    <a:pt x="0" y="0"/>
                  </a:lnTo>
                  <a:lnTo>
                    <a:pt x="3136" y="1691"/>
                  </a:lnTo>
                  <a:close/>
                </a:path>
              </a:pathLst>
            </a:custGeom>
            <a:solidFill>
              <a:srgbClr val="E7E6E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297"/>
            <p:cNvSpPr>
              <a:spLocks/>
            </p:cNvSpPr>
            <p:nvPr/>
          </p:nvSpPr>
          <p:spPr bwMode="auto">
            <a:xfrm>
              <a:off x="1821173" y="1"/>
              <a:ext cx="1268146" cy="985466"/>
            </a:xfrm>
            <a:custGeom>
              <a:avLst/>
              <a:gdLst>
                <a:gd name="T0" fmla="*/ 3987 w 3988"/>
                <a:gd name="T1" fmla="*/ 3100 h 3100"/>
                <a:gd name="T2" fmla="*/ 3988 w 3988"/>
                <a:gd name="T3" fmla="*/ 3099 h 3100"/>
                <a:gd name="T4" fmla="*/ 3931 w 3988"/>
                <a:gd name="T5" fmla="*/ 0 h 3100"/>
                <a:gd name="T6" fmla="*/ 0 w 3988"/>
                <a:gd name="T7" fmla="*/ 0 h 3100"/>
                <a:gd name="T8" fmla="*/ 966 w 3988"/>
                <a:gd name="T9" fmla="*/ 989 h 3100"/>
                <a:gd name="T10" fmla="*/ 3987 w 3988"/>
                <a:gd name="T11" fmla="*/ 3100 h 3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88" h="3100">
                  <a:moveTo>
                    <a:pt x="3987" y="3100"/>
                  </a:moveTo>
                  <a:lnTo>
                    <a:pt x="3988" y="3099"/>
                  </a:lnTo>
                  <a:lnTo>
                    <a:pt x="3931" y="0"/>
                  </a:lnTo>
                  <a:lnTo>
                    <a:pt x="0" y="0"/>
                  </a:lnTo>
                  <a:lnTo>
                    <a:pt x="966" y="989"/>
                  </a:lnTo>
                  <a:lnTo>
                    <a:pt x="3987" y="310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298"/>
            <p:cNvSpPr>
              <a:spLocks/>
            </p:cNvSpPr>
            <p:nvPr/>
          </p:nvSpPr>
          <p:spPr bwMode="auto">
            <a:xfrm>
              <a:off x="3087730" y="985467"/>
              <a:ext cx="1052021" cy="1058582"/>
            </a:xfrm>
            <a:custGeom>
              <a:avLst/>
              <a:gdLst>
                <a:gd name="T0" fmla="*/ 1 w 3310"/>
                <a:gd name="T1" fmla="*/ 0 h 3331"/>
                <a:gd name="T2" fmla="*/ 0 w 3310"/>
                <a:gd name="T3" fmla="*/ 1 h 3331"/>
                <a:gd name="T4" fmla="*/ 1114 w 3310"/>
                <a:gd name="T5" fmla="*/ 3331 h 3331"/>
                <a:gd name="T6" fmla="*/ 3310 w 3310"/>
                <a:gd name="T7" fmla="*/ 930 h 3331"/>
                <a:gd name="T8" fmla="*/ 1 w 3310"/>
                <a:gd name="T9" fmla="*/ 0 h 3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0" h="3331">
                  <a:moveTo>
                    <a:pt x="1" y="0"/>
                  </a:moveTo>
                  <a:lnTo>
                    <a:pt x="0" y="1"/>
                  </a:lnTo>
                  <a:lnTo>
                    <a:pt x="1114" y="3331"/>
                  </a:lnTo>
                  <a:lnTo>
                    <a:pt x="3310" y="9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Freeform 299"/>
            <p:cNvSpPr>
              <a:spLocks/>
            </p:cNvSpPr>
            <p:nvPr/>
          </p:nvSpPr>
          <p:spPr bwMode="auto">
            <a:xfrm>
              <a:off x="1625707" y="314714"/>
              <a:ext cx="1462023" cy="1325611"/>
            </a:xfrm>
            <a:custGeom>
              <a:avLst/>
              <a:gdLst>
                <a:gd name="T0" fmla="*/ 2901 w 4603"/>
                <a:gd name="T1" fmla="*/ 2846 h 4171"/>
                <a:gd name="T2" fmla="*/ 4603 w 4603"/>
                <a:gd name="T3" fmla="*/ 2111 h 4171"/>
                <a:gd name="T4" fmla="*/ 1582 w 4603"/>
                <a:gd name="T5" fmla="*/ 0 h 4171"/>
                <a:gd name="T6" fmla="*/ 0 w 4603"/>
                <a:gd name="T7" fmla="*/ 1381 h 4171"/>
                <a:gd name="T8" fmla="*/ 1336 w 4603"/>
                <a:gd name="T9" fmla="*/ 4171 h 4171"/>
                <a:gd name="T10" fmla="*/ 2901 w 4603"/>
                <a:gd name="T11" fmla="*/ 2846 h 4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03" h="4171">
                  <a:moveTo>
                    <a:pt x="2901" y="2846"/>
                  </a:moveTo>
                  <a:lnTo>
                    <a:pt x="4603" y="2111"/>
                  </a:lnTo>
                  <a:lnTo>
                    <a:pt x="1582" y="0"/>
                  </a:lnTo>
                  <a:lnTo>
                    <a:pt x="0" y="1381"/>
                  </a:lnTo>
                  <a:lnTo>
                    <a:pt x="1336" y="4171"/>
                  </a:lnTo>
                  <a:lnTo>
                    <a:pt x="2901" y="284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Freeform 300"/>
            <p:cNvSpPr>
              <a:spLocks/>
            </p:cNvSpPr>
            <p:nvPr/>
          </p:nvSpPr>
          <p:spPr bwMode="auto">
            <a:xfrm>
              <a:off x="2050011" y="985467"/>
              <a:ext cx="1392100" cy="1058582"/>
            </a:xfrm>
            <a:custGeom>
              <a:avLst/>
              <a:gdLst>
                <a:gd name="T0" fmla="*/ 3267 w 4381"/>
                <a:gd name="T1" fmla="*/ 0 h 3330"/>
                <a:gd name="T2" fmla="*/ 1565 w 4381"/>
                <a:gd name="T3" fmla="*/ 735 h 3330"/>
                <a:gd name="T4" fmla="*/ 0 w 4381"/>
                <a:gd name="T5" fmla="*/ 2060 h 3330"/>
                <a:gd name="T6" fmla="*/ 4381 w 4381"/>
                <a:gd name="T7" fmla="*/ 3330 h 3330"/>
                <a:gd name="T8" fmla="*/ 3267 w 4381"/>
                <a:gd name="T9" fmla="*/ 0 h 3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1" h="3330">
                  <a:moveTo>
                    <a:pt x="3267" y="0"/>
                  </a:moveTo>
                  <a:lnTo>
                    <a:pt x="1565" y="735"/>
                  </a:lnTo>
                  <a:lnTo>
                    <a:pt x="0" y="2060"/>
                  </a:lnTo>
                  <a:lnTo>
                    <a:pt x="4381" y="3330"/>
                  </a:lnTo>
                  <a:lnTo>
                    <a:pt x="3267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301"/>
            <p:cNvSpPr>
              <a:spLocks/>
            </p:cNvSpPr>
            <p:nvPr/>
          </p:nvSpPr>
          <p:spPr bwMode="auto">
            <a:xfrm>
              <a:off x="3070249" y="1"/>
              <a:ext cx="996401" cy="985466"/>
            </a:xfrm>
            <a:custGeom>
              <a:avLst/>
              <a:gdLst>
                <a:gd name="T0" fmla="*/ 0 w 3136"/>
                <a:gd name="T1" fmla="*/ 0 h 3099"/>
                <a:gd name="T2" fmla="*/ 57 w 3136"/>
                <a:gd name="T3" fmla="*/ 3099 h 3099"/>
                <a:gd name="T4" fmla="*/ 3136 w 3136"/>
                <a:gd name="T5" fmla="*/ 1691 h 3099"/>
                <a:gd name="T6" fmla="*/ 0 w 3136"/>
                <a:gd name="T7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6" h="3099">
                  <a:moveTo>
                    <a:pt x="0" y="0"/>
                  </a:moveTo>
                  <a:lnTo>
                    <a:pt x="57" y="3099"/>
                  </a:lnTo>
                  <a:lnTo>
                    <a:pt x="3136" y="16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Freeform 302"/>
            <p:cNvSpPr>
              <a:spLocks/>
            </p:cNvSpPr>
            <p:nvPr/>
          </p:nvSpPr>
          <p:spPr bwMode="auto">
            <a:xfrm>
              <a:off x="3089319" y="537239"/>
              <a:ext cx="1825940" cy="743868"/>
            </a:xfrm>
            <a:custGeom>
              <a:avLst/>
              <a:gdLst>
                <a:gd name="T0" fmla="*/ 3079 w 5745"/>
                <a:gd name="T1" fmla="*/ 0 h 2338"/>
                <a:gd name="T2" fmla="*/ 0 w 5745"/>
                <a:gd name="T3" fmla="*/ 1408 h 2338"/>
                <a:gd name="T4" fmla="*/ 3309 w 5745"/>
                <a:gd name="T5" fmla="*/ 2338 h 2338"/>
                <a:gd name="T6" fmla="*/ 5745 w 5745"/>
                <a:gd name="T7" fmla="*/ 979 h 2338"/>
                <a:gd name="T8" fmla="*/ 3079 w 5745"/>
                <a:gd name="T9" fmla="*/ 0 h 2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45" h="2338">
                  <a:moveTo>
                    <a:pt x="3079" y="0"/>
                  </a:moveTo>
                  <a:lnTo>
                    <a:pt x="0" y="1408"/>
                  </a:lnTo>
                  <a:lnTo>
                    <a:pt x="3309" y="2338"/>
                  </a:lnTo>
                  <a:lnTo>
                    <a:pt x="5745" y="979"/>
                  </a:lnTo>
                  <a:lnTo>
                    <a:pt x="3079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Freeform 303"/>
            <p:cNvSpPr>
              <a:spLocks/>
            </p:cNvSpPr>
            <p:nvPr/>
          </p:nvSpPr>
          <p:spPr bwMode="auto">
            <a:xfrm>
              <a:off x="3442111" y="1281107"/>
              <a:ext cx="1655900" cy="762942"/>
            </a:xfrm>
            <a:custGeom>
              <a:avLst/>
              <a:gdLst>
                <a:gd name="T0" fmla="*/ 2196 w 5210"/>
                <a:gd name="T1" fmla="*/ 0 h 2401"/>
                <a:gd name="T2" fmla="*/ 0 w 5210"/>
                <a:gd name="T3" fmla="*/ 2401 h 2401"/>
                <a:gd name="T4" fmla="*/ 5210 w 5210"/>
                <a:gd name="T5" fmla="*/ 1611 h 2401"/>
                <a:gd name="T6" fmla="*/ 2196 w 5210"/>
                <a:gd name="T7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10" h="2401">
                  <a:moveTo>
                    <a:pt x="2196" y="0"/>
                  </a:moveTo>
                  <a:lnTo>
                    <a:pt x="0" y="2401"/>
                  </a:lnTo>
                  <a:lnTo>
                    <a:pt x="5210" y="1611"/>
                  </a:lnTo>
                  <a:lnTo>
                    <a:pt x="2196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 304"/>
            <p:cNvSpPr>
              <a:spLocks/>
            </p:cNvSpPr>
            <p:nvPr/>
          </p:nvSpPr>
          <p:spPr bwMode="auto">
            <a:xfrm>
              <a:off x="3388080" y="2044049"/>
              <a:ext cx="1039308" cy="1308128"/>
            </a:xfrm>
            <a:custGeom>
              <a:avLst/>
              <a:gdLst>
                <a:gd name="T0" fmla="*/ 3178 w 3266"/>
                <a:gd name="T1" fmla="*/ 2019 h 4116"/>
                <a:gd name="T2" fmla="*/ 169 w 3266"/>
                <a:gd name="T3" fmla="*/ 0 h 4116"/>
                <a:gd name="T4" fmla="*/ 0 w 3266"/>
                <a:gd name="T5" fmla="*/ 3842 h 4116"/>
                <a:gd name="T6" fmla="*/ 3266 w 3266"/>
                <a:gd name="T7" fmla="*/ 4116 h 4116"/>
                <a:gd name="T8" fmla="*/ 3178 w 3266"/>
                <a:gd name="T9" fmla="*/ 2019 h 4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6" h="4116">
                  <a:moveTo>
                    <a:pt x="3178" y="2019"/>
                  </a:moveTo>
                  <a:lnTo>
                    <a:pt x="169" y="0"/>
                  </a:lnTo>
                  <a:lnTo>
                    <a:pt x="0" y="3842"/>
                  </a:lnTo>
                  <a:lnTo>
                    <a:pt x="3266" y="4116"/>
                  </a:lnTo>
                  <a:lnTo>
                    <a:pt x="3178" y="2019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Freeform 305"/>
            <p:cNvSpPr>
              <a:spLocks/>
            </p:cNvSpPr>
            <p:nvPr/>
          </p:nvSpPr>
          <p:spPr bwMode="auto">
            <a:xfrm>
              <a:off x="3442111" y="1792914"/>
              <a:ext cx="1655900" cy="893278"/>
            </a:xfrm>
            <a:custGeom>
              <a:avLst/>
              <a:gdLst>
                <a:gd name="T0" fmla="*/ 0 w 5210"/>
                <a:gd name="T1" fmla="*/ 790 h 2809"/>
                <a:gd name="T2" fmla="*/ 3009 w 5210"/>
                <a:gd name="T3" fmla="*/ 2809 h 2809"/>
                <a:gd name="T4" fmla="*/ 5210 w 5210"/>
                <a:gd name="T5" fmla="*/ 0 h 2809"/>
                <a:gd name="T6" fmla="*/ 0 w 5210"/>
                <a:gd name="T7" fmla="*/ 790 h 2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10" h="2809">
                  <a:moveTo>
                    <a:pt x="0" y="790"/>
                  </a:moveTo>
                  <a:lnTo>
                    <a:pt x="3009" y="2809"/>
                  </a:lnTo>
                  <a:lnTo>
                    <a:pt x="5210" y="0"/>
                  </a:lnTo>
                  <a:lnTo>
                    <a:pt x="0" y="79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Freeform 306"/>
            <p:cNvSpPr>
              <a:spLocks/>
            </p:cNvSpPr>
            <p:nvPr/>
          </p:nvSpPr>
          <p:spPr bwMode="auto">
            <a:xfrm>
              <a:off x="780276" y="1"/>
              <a:ext cx="1347604" cy="952088"/>
            </a:xfrm>
            <a:custGeom>
              <a:avLst/>
              <a:gdLst>
                <a:gd name="T0" fmla="*/ 4241 w 4241"/>
                <a:gd name="T1" fmla="*/ 989 h 2994"/>
                <a:gd name="T2" fmla="*/ 3275 w 4241"/>
                <a:gd name="T3" fmla="*/ 0 h 2994"/>
                <a:gd name="T4" fmla="*/ 1995 w 4241"/>
                <a:gd name="T5" fmla="*/ 0 h 2994"/>
                <a:gd name="T6" fmla="*/ 0 w 4241"/>
                <a:gd name="T7" fmla="*/ 2994 h 2994"/>
                <a:gd name="T8" fmla="*/ 2659 w 4241"/>
                <a:gd name="T9" fmla="*/ 2370 h 2994"/>
                <a:gd name="T10" fmla="*/ 4241 w 4241"/>
                <a:gd name="T11" fmla="*/ 989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41" h="2994">
                  <a:moveTo>
                    <a:pt x="4241" y="989"/>
                  </a:moveTo>
                  <a:lnTo>
                    <a:pt x="3275" y="0"/>
                  </a:lnTo>
                  <a:lnTo>
                    <a:pt x="1995" y="0"/>
                  </a:lnTo>
                  <a:lnTo>
                    <a:pt x="0" y="2994"/>
                  </a:lnTo>
                  <a:lnTo>
                    <a:pt x="2659" y="2370"/>
                  </a:lnTo>
                  <a:lnTo>
                    <a:pt x="4241" y="989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Freeform 307"/>
            <p:cNvSpPr>
              <a:spLocks/>
            </p:cNvSpPr>
            <p:nvPr/>
          </p:nvSpPr>
          <p:spPr bwMode="auto">
            <a:xfrm>
              <a:off x="0" y="1"/>
              <a:ext cx="780276" cy="952088"/>
            </a:xfrm>
            <a:custGeom>
              <a:avLst/>
              <a:gdLst>
                <a:gd name="T0" fmla="*/ 1101 w 2454"/>
                <a:gd name="T1" fmla="*/ 0 h 2994"/>
                <a:gd name="T2" fmla="*/ 0 w 2454"/>
                <a:gd name="T3" fmla="*/ 0 h 2994"/>
                <a:gd name="T4" fmla="*/ 0 w 2454"/>
                <a:gd name="T5" fmla="*/ 2045 h 2994"/>
                <a:gd name="T6" fmla="*/ 2454 w 2454"/>
                <a:gd name="T7" fmla="*/ 2994 h 2994"/>
                <a:gd name="T8" fmla="*/ 1101 w 2454"/>
                <a:gd name="T9" fmla="*/ 0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4" h="2994">
                  <a:moveTo>
                    <a:pt x="1101" y="0"/>
                  </a:moveTo>
                  <a:lnTo>
                    <a:pt x="0" y="0"/>
                  </a:lnTo>
                  <a:lnTo>
                    <a:pt x="0" y="2045"/>
                  </a:lnTo>
                  <a:lnTo>
                    <a:pt x="2454" y="2994"/>
                  </a:lnTo>
                  <a:lnTo>
                    <a:pt x="1101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Freeform 308"/>
            <p:cNvSpPr>
              <a:spLocks/>
            </p:cNvSpPr>
            <p:nvPr/>
          </p:nvSpPr>
          <p:spPr bwMode="auto">
            <a:xfrm>
              <a:off x="349614" y="1"/>
              <a:ext cx="1064734" cy="952088"/>
            </a:xfrm>
            <a:custGeom>
              <a:avLst/>
              <a:gdLst>
                <a:gd name="T0" fmla="*/ 0 w 3348"/>
                <a:gd name="T1" fmla="*/ 0 h 2994"/>
                <a:gd name="T2" fmla="*/ 1353 w 3348"/>
                <a:gd name="T3" fmla="*/ 2994 h 2994"/>
                <a:gd name="T4" fmla="*/ 3348 w 3348"/>
                <a:gd name="T5" fmla="*/ 0 h 2994"/>
                <a:gd name="T6" fmla="*/ 0 w 3348"/>
                <a:gd name="T7" fmla="*/ 0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48" h="2994">
                  <a:moveTo>
                    <a:pt x="0" y="0"/>
                  </a:moveTo>
                  <a:lnTo>
                    <a:pt x="1353" y="2994"/>
                  </a:lnTo>
                  <a:lnTo>
                    <a:pt x="33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Freeform 309"/>
            <p:cNvSpPr>
              <a:spLocks/>
            </p:cNvSpPr>
            <p:nvPr/>
          </p:nvSpPr>
          <p:spPr bwMode="auto">
            <a:xfrm>
              <a:off x="0" y="650091"/>
              <a:ext cx="824772" cy="1039508"/>
            </a:xfrm>
            <a:custGeom>
              <a:avLst/>
              <a:gdLst>
                <a:gd name="T0" fmla="*/ 2454 w 2592"/>
                <a:gd name="T1" fmla="*/ 949 h 3269"/>
                <a:gd name="T2" fmla="*/ 0 w 2592"/>
                <a:gd name="T3" fmla="*/ 0 h 3269"/>
                <a:gd name="T4" fmla="*/ 0 w 2592"/>
                <a:gd name="T5" fmla="*/ 2269 h 3269"/>
                <a:gd name="T6" fmla="*/ 2592 w 2592"/>
                <a:gd name="T7" fmla="*/ 3269 h 3269"/>
                <a:gd name="T8" fmla="*/ 2454 w 2592"/>
                <a:gd name="T9" fmla="*/ 949 h 3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2" h="3269">
                  <a:moveTo>
                    <a:pt x="2454" y="949"/>
                  </a:moveTo>
                  <a:lnTo>
                    <a:pt x="0" y="0"/>
                  </a:lnTo>
                  <a:lnTo>
                    <a:pt x="0" y="2269"/>
                  </a:lnTo>
                  <a:lnTo>
                    <a:pt x="2592" y="3269"/>
                  </a:lnTo>
                  <a:lnTo>
                    <a:pt x="2454" y="949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Freeform 310"/>
            <p:cNvSpPr>
              <a:spLocks/>
            </p:cNvSpPr>
            <p:nvPr/>
          </p:nvSpPr>
          <p:spPr bwMode="auto">
            <a:xfrm>
              <a:off x="0" y="1371707"/>
              <a:ext cx="824772" cy="842415"/>
            </a:xfrm>
            <a:custGeom>
              <a:avLst/>
              <a:gdLst>
                <a:gd name="T0" fmla="*/ 0 w 2592"/>
                <a:gd name="T1" fmla="*/ 2652 h 2652"/>
                <a:gd name="T2" fmla="*/ 2592 w 2592"/>
                <a:gd name="T3" fmla="*/ 1000 h 2652"/>
                <a:gd name="T4" fmla="*/ 0 w 2592"/>
                <a:gd name="T5" fmla="*/ 0 h 2652"/>
                <a:gd name="T6" fmla="*/ 0 w 2592"/>
                <a:gd name="T7" fmla="*/ 2652 h 2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2" h="2652">
                  <a:moveTo>
                    <a:pt x="0" y="2652"/>
                  </a:moveTo>
                  <a:lnTo>
                    <a:pt x="2592" y="1000"/>
                  </a:lnTo>
                  <a:lnTo>
                    <a:pt x="0" y="0"/>
                  </a:lnTo>
                  <a:lnTo>
                    <a:pt x="0" y="2652"/>
                  </a:lnTo>
                  <a:close/>
                </a:path>
              </a:pathLst>
            </a:custGeom>
            <a:solidFill>
              <a:srgbClr val="E7E6E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Freeform 311"/>
            <p:cNvSpPr>
              <a:spLocks/>
            </p:cNvSpPr>
            <p:nvPr/>
          </p:nvSpPr>
          <p:spPr bwMode="auto">
            <a:xfrm>
              <a:off x="0" y="1689600"/>
              <a:ext cx="1156905" cy="1284285"/>
            </a:xfrm>
            <a:custGeom>
              <a:avLst/>
              <a:gdLst>
                <a:gd name="T0" fmla="*/ 2592 w 3640"/>
                <a:gd name="T1" fmla="*/ 0 h 4042"/>
                <a:gd name="T2" fmla="*/ 0 w 3640"/>
                <a:gd name="T3" fmla="*/ 1652 h 4042"/>
                <a:gd name="T4" fmla="*/ 1371 w 3640"/>
                <a:gd name="T5" fmla="*/ 4042 h 4042"/>
                <a:gd name="T6" fmla="*/ 3640 w 3640"/>
                <a:gd name="T7" fmla="*/ 3112 h 4042"/>
                <a:gd name="T8" fmla="*/ 2592 w 3640"/>
                <a:gd name="T9" fmla="*/ 0 h 4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0" h="4042">
                  <a:moveTo>
                    <a:pt x="2592" y="0"/>
                  </a:moveTo>
                  <a:lnTo>
                    <a:pt x="0" y="1652"/>
                  </a:lnTo>
                  <a:lnTo>
                    <a:pt x="1371" y="4042"/>
                  </a:lnTo>
                  <a:lnTo>
                    <a:pt x="3640" y="3112"/>
                  </a:lnTo>
                  <a:lnTo>
                    <a:pt x="2592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Freeform 312"/>
            <p:cNvSpPr>
              <a:spLocks/>
            </p:cNvSpPr>
            <p:nvPr/>
          </p:nvSpPr>
          <p:spPr bwMode="auto">
            <a:xfrm>
              <a:off x="1156905" y="2654403"/>
              <a:ext cx="894695" cy="839236"/>
            </a:xfrm>
            <a:custGeom>
              <a:avLst/>
              <a:gdLst>
                <a:gd name="T0" fmla="*/ 2816 w 2816"/>
                <a:gd name="T1" fmla="*/ 1 h 2636"/>
                <a:gd name="T2" fmla="*/ 2815 w 2816"/>
                <a:gd name="T3" fmla="*/ 0 h 2636"/>
                <a:gd name="T4" fmla="*/ 0 w 2816"/>
                <a:gd name="T5" fmla="*/ 75 h 2636"/>
                <a:gd name="T6" fmla="*/ 1129 w 2816"/>
                <a:gd name="T7" fmla="*/ 2636 h 2636"/>
                <a:gd name="T8" fmla="*/ 2816 w 2816"/>
                <a:gd name="T9" fmla="*/ 1 h 2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6" h="2636">
                  <a:moveTo>
                    <a:pt x="2816" y="1"/>
                  </a:moveTo>
                  <a:lnTo>
                    <a:pt x="2815" y="0"/>
                  </a:lnTo>
                  <a:lnTo>
                    <a:pt x="0" y="75"/>
                  </a:lnTo>
                  <a:lnTo>
                    <a:pt x="1129" y="2636"/>
                  </a:lnTo>
                  <a:lnTo>
                    <a:pt x="2816" y="1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Freeform 313"/>
            <p:cNvSpPr>
              <a:spLocks/>
            </p:cNvSpPr>
            <p:nvPr/>
          </p:nvSpPr>
          <p:spPr bwMode="auto">
            <a:xfrm>
              <a:off x="2051601" y="2654403"/>
              <a:ext cx="1336481" cy="1138055"/>
            </a:xfrm>
            <a:custGeom>
              <a:avLst/>
              <a:gdLst>
                <a:gd name="T0" fmla="*/ 0 w 4206"/>
                <a:gd name="T1" fmla="*/ 0 h 3576"/>
                <a:gd name="T2" fmla="*/ 1 w 4206"/>
                <a:gd name="T3" fmla="*/ 1 h 3576"/>
                <a:gd name="T4" fmla="*/ 865 w 4206"/>
                <a:gd name="T5" fmla="*/ 3576 h 3576"/>
                <a:gd name="T6" fmla="*/ 4206 w 4206"/>
                <a:gd name="T7" fmla="*/ 1921 h 3576"/>
                <a:gd name="T8" fmla="*/ 1 w 4206"/>
                <a:gd name="T9" fmla="*/ 0 h 3576"/>
                <a:gd name="T10" fmla="*/ 0 w 4206"/>
                <a:gd name="T11" fmla="*/ 0 h 3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06" h="3576">
                  <a:moveTo>
                    <a:pt x="0" y="0"/>
                  </a:moveTo>
                  <a:lnTo>
                    <a:pt x="1" y="1"/>
                  </a:lnTo>
                  <a:lnTo>
                    <a:pt x="865" y="3576"/>
                  </a:lnTo>
                  <a:lnTo>
                    <a:pt x="4206" y="1921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Freeform 314"/>
            <p:cNvSpPr>
              <a:spLocks/>
            </p:cNvSpPr>
            <p:nvPr/>
          </p:nvSpPr>
          <p:spPr bwMode="auto">
            <a:xfrm>
              <a:off x="2051601" y="2654403"/>
              <a:ext cx="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Freeform 315"/>
            <p:cNvSpPr>
              <a:spLocks/>
            </p:cNvSpPr>
            <p:nvPr/>
          </p:nvSpPr>
          <p:spPr bwMode="auto">
            <a:xfrm>
              <a:off x="2050011" y="1640326"/>
              <a:ext cx="1392100" cy="1014077"/>
            </a:xfrm>
            <a:custGeom>
              <a:avLst/>
              <a:gdLst>
                <a:gd name="T0" fmla="*/ 6 w 4381"/>
                <a:gd name="T1" fmla="*/ 3191 h 3191"/>
                <a:gd name="T2" fmla="*/ 7 w 4381"/>
                <a:gd name="T3" fmla="*/ 3191 h 3191"/>
                <a:gd name="T4" fmla="*/ 4381 w 4381"/>
                <a:gd name="T5" fmla="*/ 1270 h 3191"/>
                <a:gd name="T6" fmla="*/ 0 w 4381"/>
                <a:gd name="T7" fmla="*/ 0 h 3191"/>
                <a:gd name="T8" fmla="*/ 6 w 4381"/>
                <a:gd name="T9" fmla="*/ 3191 h 3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1" h="3191">
                  <a:moveTo>
                    <a:pt x="6" y="3191"/>
                  </a:moveTo>
                  <a:lnTo>
                    <a:pt x="7" y="3191"/>
                  </a:lnTo>
                  <a:lnTo>
                    <a:pt x="4381" y="1270"/>
                  </a:lnTo>
                  <a:lnTo>
                    <a:pt x="0" y="0"/>
                  </a:lnTo>
                  <a:lnTo>
                    <a:pt x="6" y="3191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Freeform 316"/>
            <p:cNvSpPr>
              <a:spLocks/>
            </p:cNvSpPr>
            <p:nvPr/>
          </p:nvSpPr>
          <p:spPr bwMode="auto">
            <a:xfrm>
              <a:off x="1156905" y="1640326"/>
              <a:ext cx="894695" cy="1037919"/>
            </a:xfrm>
            <a:custGeom>
              <a:avLst/>
              <a:gdLst>
                <a:gd name="T0" fmla="*/ 2815 w 2815"/>
                <a:gd name="T1" fmla="*/ 3191 h 3266"/>
                <a:gd name="T2" fmla="*/ 2809 w 2815"/>
                <a:gd name="T3" fmla="*/ 0 h 3266"/>
                <a:gd name="T4" fmla="*/ 0 w 2815"/>
                <a:gd name="T5" fmla="*/ 3266 h 3266"/>
                <a:gd name="T6" fmla="*/ 2815 w 2815"/>
                <a:gd name="T7" fmla="*/ 3191 h 3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5" h="3266">
                  <a:moveTo>
                    <a:pt x="2815" y="3191"/>
                  </a:moveTo>
                  <a:lnTo>
                    <a:pt x="2809" y="0"/>
                  </a:lnTo>
                  <a:lnTo>
                    <a:pt x="0" y="3266"/>
                  </a:lnTo>
                  <a:lnTo>
                    <a:pt x="2815" y="319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Freeform 317"/>
            <p:cNvSpPr>
              <a:spLocks/>
            </p:cNvSpPr>
            <p:nvPr/>
          </p:nvSpPr>
          <p:spPr bwMode="auto">
            <a:xfrm>
              <a:off x="824772" y="1640326"/>
              <a:ext cx="1225240" cy="1037919"/>
            </a:xfrm>
            <a:custGeom>
              <a:avLst/>
              <a:gdLst>
                <a:gd name="T0" fmla="*/ 1048 w 3857"/>
                <a:gd name="T1" fmla="*/ 3266 h 3266"/>
                <a:gd name="T2" fmla="*/ 3857 w 3857"/>
                <a:gd name="T3" fmla="*/ 0 h 3266"/>
                <a:gd name="T4" fmla="*/ 0 w 3857"/>
                <a:gd name="T5" fmla="*/ 154 h 3266"/>
                <a:gd name="T6" fmla="*/ 1048 w 3857"/>
                <a:gd name="T7" fmla="*/ 3266 h 3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57" h="3266">
                  <a:moveTo>
                    <a:pt x="1048" y="3266"/>
                  </a:moveTo>
                  <a:lnTo>
                    <a:pt x="3857" y="0"/>
                  </a:lnTo>
                  <a:lnTo>
                    <a:pt x="0" y="154"/>
                  </a:lnTo>
                  <a:lnTo>
                    <a:pt x="1048" y="326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Freeform 318"/>
            <p:cNvSpPr>
              <a:spLocks/>
            </p:cNvSpPr>
            <p:nvPr/>
          </p:nvSpPr>
          <p:spPr bwMode="auto">
            <a:xfrm>
              <a:off x="780276" y="753406"/>
              <a:ext cx="1269736" cy="936194"/>
            </a:xfrm>
            <a:custGeom>
              <a:avLst/>
              <a:gdLst>
                <a:gd name="T0" fmla="*/ 3995 w 3995"/>
                <a:gd name="T1" fmla="*/ 2790 h 2944"/>
                <a:gd name="T2" fmla="*/ 2659 w 3995"/>
                <a:gd name="T3" fmla="*/ 0 h 2944"/>
                <a:gd name="T4" fmla="*/ 0 w 3995"/>
                <a:gd name="T5" fmla="*/ 624 h 2944"/>
                <a:gd name="T6" fmla="*/ 138 w 3995"/>
                <a:gd name="T7" fmla="*/ 2944 h 2944"/>
                <a:gd name="T8" fmla="*/ 3995 w 3995"/>
                <a:gd name="T9" fmla="*/ 2790 h 2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5" h="2944">
                  <a:moveTo>
                    <a:pt x="3995" y="2790"/>
                  </a:moveTo>
                  <a:lnTo>
                    <a:pt x="2659" y="0"/>
                  </a:lnTo>
                  <a:lnTo>
                    <a:pt x="0" y="624"/>
                  </a:lnTo>
                  <a:lnTo>
                    <a:pt x="138" y="2944"/>
                  </a:lnTo>
                  <a:lnTo>
                    <a:pt x="3995" y="279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Freeform 319"/>
            <p:cNvSpPr>
              <a:spLocks/>
            </p:cNvSpPr>
            <p:nvPr/>
          </p:nvSpPr>
          <p:spPr bwMode="auto">
            <a:xfrm>
              <a:off x="435429" y="2678245"/>
              <a:ext cx="1080626" cy="1441643"/>
            </a:xfrm>
            <a:custGeom>
              <a:avLst/>
              <a:gdLst>
                <a:gd name="T0" fmla="*/ 0 w 3398"/>
                <a:gd name="T1" fmla="*/ 930 h 4535"/>
                <a:gd name="T2" fmla="*/ 1124 w 3398"/>
                <a:gd name="T3" fmla="*/ 4535 h 4535"/>
                <a:gd name="T4" fmla="*/ 3398 w 3398"/>
                <a:gd name="T5" fmla="*/ 2561 h 4535"/>
                <a:gd name="T6" fmla="*/ 2269 w 3398"/>
                <a:gd name="T7" fmla="*/ 0 h 4535"/>
                <a:gd name="T8" fmla="*/ 0 w 3398"/>
                <a:gd name="T9" fmla="*/ 930 h 4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8" h="4535">
                  <a:moveTo>
                    <a:pt x="0" y="930"/>
                  </a:moveTo>
                  <a:lnTo>
                    <a:pt x="1124" y="4535"/>
                  </a:lnTo>
                  <a:lnTo>
                    <a:pt x="3398" y="2561"/>
                  </a:lnTo>
                  <a:lnTo>
                    <a:pt x="2269" y="0"/>
                  </a:lnTo>
                  <a:lnTo>
                    <a:pt x="0" y="93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Freeform 320"/>
            <p:cNvSpPr>
              <a:spLocks/>
            </p:cNvSpPr>
            <p:nvPr/>
          </p:nvSpPr>
          <p:spPr bwMode="auto">
            <a:xfrm>
              <a:off x="0" y="2973885"/>
              <a:ext cx="792989" cy="1146003"/>
            </a:xfrm>
            <a:custGeom>
              <a:avLst/>
              <a:gdLst>
                <a:gd name="T0" fmla="*/ 1371 w 2495"/>
                <a:gd name="T1" fmla="*/ 0 h 3605"/>
                <a:gd name="T2" fmla="*/ 0 w 2495"/>
                <a:gd name="T3" fmla="*/ 1203 h 3605"/>
                <a:gd name="T4" fmla="*/ 0 w 2495"/>
                <a:gd name="T5" fmla="*/ 3203 h 3605"/>
                <a:gd name="T6" fmla="*/ 2495 w 2495"/>
                <a:gd name="T7" fmla="*/ 3605 h 3605"/>
                <a:gd name="T8" fmla="*/ 1371 w 2495"/>
                <a:gd name="T9" fmla="*/ 0 h 3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5" h="3605">
                  <a:moveTo>
                    <a:pt x="1371" y="0"/>
                  </a:moveTo>
                  <a:lnTo>
                    <a:pt x="0" y="1203"/>
                  </a:lnTo>
                  <a:lnTo>
                    <a:pt x="0" y="3203"/>
                  </a:lnTo>
                  <a:lnTo>
                    <a:pt x="2495" y="3605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Freeform 321"/>
            <p:cNvSpPr>
              <a:spLocks/>
            </p:cNvSpPr>
            <p:nvPr/>
          </p:nvSpPr>
          <p:spPr bwMode="auto">
            <a:xfrm>
              <a:off x="0" y="2214122"/>
              <a:ext cx="435429" cy="1142824"/>
            </a:xfrm>
            <a:custGeom>
              <a:avLst/>
              <a:gdLst>
                <a:gd name="T0" fmla="*/ 0 w 1371"/>
                <a:gd name="T1" fmla="*/ 3593 h 3593"/>
                <a:gd name="T2" fmla="*/ 1371 w 1371"/>
                <a:gd name="T3" fmla="*/ 2390 h 3593"/>
                <a:gd name="T4" fmla="*/ 0 w 1371"/>
                <a:gd name="T5" fmla="*/ 0 h 3593"/>
                <a:gd name="T6" fmla="*/ 0 w 1371"/>
                <a:gd name="T7" fmla="*/ 3593 h 3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1" h="3593">
                  <a:moveTo>
                    <a:pt x="0" y="3593"/>
                  </a:moveTo>
                  <a:lnTo>
                    <a:pt x="1371" y="2390"/>
                  </a:lnTo>
                  <a:lnTo>
                    <a:pt x="0" y="0"/>
                  </a:lnTo>
                  <a:lnTo>
                    <a:pt x="0" y="359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Freeform 322"/>
            <p:cNvSpPr>
              <a:spLocks/>
            </p:cNvSpPr>
            <p:nvPr/>
          </p:nvSpPr>
          <p:spPr bwMode="auto">
            <a:xfrm>
              <a:off x="0" y="3992730"/>
              <a:ext cx="792989" cy="812216"/>
            </a:xfrm>
            <a:custGeom>
              <a:avLst/>
              <a:gdLst>
                <a:gd name="T0" fmla="*/ 2495 w 2495"/>
                <a:gd name="T1" fmla="*/ 402 h 2554"/>
                <a:gd name="T2" fmla="*/ 0 w 2495"/>
                <a:gd name="T3" fmla="*/ 0 h 2554"/>
                <a:gd name="T4" fmla="*/ 0 w 2495"/>
                <a:gd name="T5" fmla="*/ 2554 h 2554"/>
                <a:gd name="T6" fmla="*/ 2495 w 2495"/>
                <a:gd name="T7" fmla="*/ 402 h 2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5" h="2554">
                  <a:moveTo>
                    <a:pt x="2495" y="402"/>
                  </a:moveTo>
                  <a:lnTo>
                    <a:pt x="0" y="0"/>
                  </a:lnTo>
                  <a:lnTo>
                    <a:pt x="0" y="2554"/>
                  </a:lnTo>
                  <a:lnTo>
                    <a:pt x="2495" y="402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Freeform 323"/>
            <p:cNvSpPr>
              <a:spLocks/>
            </p:cNvSpPr>
            <p:nvPr/>
          </p:nvSpPr>
          <p:spPr bwMode="auto">
            <a:xfrm>
              <a:off x="839074" y="4631693"/>
              <a:ext cx="839074" cy="511807"/>
            </a:xfrm>
            <a:custGeom>
              <a:avLst/>
              <a:gdLst>
                <a:gd name="T0" fmla="*/ 627 w 2640"/>
                <a:gd name="T1" fmla="*/ 0 h 1608"/>
                <a:gd name="T2" fmla="*/ 0 w 2640"/>
                <a:gd name="T3" fmla="*/ 1608 h 1608"/>
                <a:gd name="T4" fmla="*/ 2640 w 2640"/>
                <a:gd name="T5" fmla="*/ 1608 h 1608"/>
                <a:gd name="T6" fmla="*/ 627 w 2640"/>
                <a:gd name="T7" fmla="*/ 0 h 1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0" h="1608">
                  <a:moveTo>
                    <a:pt x="627" y="0"/>
                  </a:moveTo>
                  <a:lnTo>
                    <a:pt x="0" y="1608"/>
                  </a:lnTo>
                  <a:lnTo>
                    <a:pt x="2640" y="1608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Freeform 324"/>
            <p:cNvSpPr>
              <a:spLocks/>
            </p:cNvSpPr>
            <p:nvPr/>
          </p:nvSpPr>
          <p:spPr bwMode="auto">
            <a:xfrm>
              <a:off x="0" y="4119886"/>
              <a:ext cx="1039308" cy="1023614"/>
            </a:xfrm>
            <a:custGeom>
              <a:avLst/>
              <a:gdLst>
                <a:gd name="T0" fmla="*/ 2640 w 3267"/>
                <a:gd name="T1" fmla="*/ 3217 h 3217"/>
                <a:gd name="T2" fmla="*/ 3267 w 3267"/>
                <a:gd name="T3" fmla="*/ 1609 h 3217"/>
                <a:gd name="T4" fmla="*/ 2495 w 3267"/>
                <a:gd name="T5" fmla="*/ 0 h 3217"/>
                <a:gd name="T6" fmla="*/ 0 w 3267"/>
                <a:gd name="T7" fmla="*/ 2152 h 3217"/>
                <a:gd name="T8" fmla="*/ 0 w 3267"/>
                <a:gd name="T9" fmla="*/ 3217 h 3217"/>
                <a:gd name="T10" fmla="*/ 2640 w 3267"/>
                <a:gd name="T11" fmla="*/ 3217 h 3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67" h="3217">
                  <a:moveTo>
                    <a:pt x="2640" y="3217"/>
                  </a:moveTo>
                  <a:lnTo>
                    <a:pt x="3267" y="1609"/>
                  </a:lnTo>
                  <a:lnTo>
                    <a:pt x="2495" y="0"/>
                  </a:lnTo>
                  <a:lnTo>
                    <a:pt x="0" y="2152"/>
                  </a:lnTo>
                  <a:lnTo>
                    <a:pt x="0" y="3217"/>
                  </a:lnTo>
                  <a:lnTo>
                    <a:pt x="2640" y="3217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 325"/>
            <p:cNvSpPr>
              <a:spLocks/>
            </p:cNvSpPr>
            <p:nvPr/>
          </p:nvSpPr>
          <p:spPr bwMode="auto">
            <a:xfrm>
              <a:off x="1678148" y="4493411"/>
              <a:ext cx="1414349" cy="650090"/>
            </a:xfrm>
            <a:custGeom>
              <a:avLst/>
              <a:gdLst>
                <a:gd name="T0" fmla="*/ 1478 w 4447"/>
                <a:gd name="T1" fmla="*/ 334 h 2046"/>
                <a:gd name="T2" fmla="*/ 0 w 4447"/>
                <a:gd name="T3" fmla="*/ 2046 h 2046"/>
                <a:gd name="T4" fmla="*/ 3122 w 4447"/>
                <a:gd name="T5" fmla="*/ 2046 h 2046"/>
                <a:gd name="T6" fmla="*/ 4447 w 4447"/>
                <a:gd name="T7" fmla="*/ 0 h 2046"/>
                <a:gd name="T8" fmla="*/ 1478 w 4447"/>
                <a:gd name="T9" fmla="*/ 334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47" h="2046">
                  <a:moveTo>
                    <a:pt x="1478" y="334"/>
                  </a:moveTo>
                  <a:lnTo>
                    <a:pt x="0" y="2046"/>
                  </a:lnTo>
                  <a:lnTo>
                    <a:pt x="3122" y="2046"/>
                  </a:lnTo>
                  <a:lnTo>
                    <a:pt x="4447" y="0"/>
                  </a:lnTo>
                  <a:lnTo>
                    <a:pt x="1478" y="33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 326"/>
            <p:cNvSpPr>
              <a:spLocks/>
            </p:cNvSpPr>
            <p:nvPr/>
          </p:nvSpPr>
          <p:spPr bwMode="auto">
            <a:xfrm>
              <a:off x="1516055" y="3493638"/>
              <a:ext cx="810469" cy="1649862"/>
            </a:xfrm>
            <a:custGeom>
              <a:avLst/>
              <a:gdLst>
                <a:gd name="T0" fmla="*/ 511 w 2551"/>
                <a:gd name="T1" fmla="*/ 5191 h 5191"/>
                <a:gd name="T2" fmla="*/ 1989 w 2551"/>
                <a:gd name="T3" fmla="*/ 3479 h 5191"/>
                <a:gd name="T4" fmla="*/ 2551 w 2551"/>
                <a:gd name="T5" fmla="*/ 940 h 5191"/>
                <a:gd name="T6" fmla="*/ 0 w 2551"/>
                <a:gd name="T7" fmla="*/ 0 h 5191"/>
                <a:gd name="T8" fmla="*/ 511 w 2551"/>
                <a:gd name="T9" fmla="*/ 5191 h 5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1" h="5191">
                  <a:moveTo>
                    <a:pt x="511" y="5191"/>
                  </a:moveTo>
                  <a:lnTo>
                    <a:pt x="1989" y="3479"/>
                  </a:lnTo>
                  <a:lnTo>
                    <a:pt x="2551" y="940"/>
                  </a:lnTo>
                  <a:lnTo>
                    <a:pt x="0" y="0"/>
                  </a:lnTo>
                  <a:lnTo>
                    <a:pt x="511" y="519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 327"/>
            <p:cNvSpPr>
              <a:spLocks/>
            </p:cNvSpPr>
            <p:nvPr/>
          </p:nvSpPr>
          <p:spPr bwMode="auto">
            <a:xfrm>
              <a:off x="792989" y="3493638"/>
              <a:ext cx="885160" cy="1649862"/>
            </a:xfrm>
            <a:custGeom>
              <a:avLst/>
              <a:gdLst>
                <a:gd name="T0" fmla="*/ 0 w 2785"/>
                <a:gd name="T1" fmla="*/ 1974 h 5191"/>
                <a:gd name="T2" fmla="*/ 772 w 2785"/>
                <a:gd name="T3" fmla="*/ 3583 h 5191"/>
                <a:gd name="T4" fmla="*/ 2785 w 2785"/>
                <a:gd name="T5" fmla="*/ 5191 h 5191"/>
                <a:gd name="T6" fmla="*/ 2274 w 2785"/>
                <a:gd name="T7" fmla="*/ 0 h 5191"/>
                <a:gd name="T8" fmla="*/ 0 w 2785"/>
                <a:gd name="T9" fmla="*/ 1974 h 5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5" h="5191">
                  <a:moveTo>
                    <a:pt x="0" y="1974"/>
                  </a:moveTo>
                  <a:lnTo>
                    <a:pt x="772" y="3583"/>
                  </a:lnTo>
                  <a:lnTo>
                    <a:pt x="2785" y="5191"/>
                  </a:lnTo>
                  <a:lnTo>
                    <a:pt x="2274" y="0"/>
                  </a:lnTo>
                  <a:lnTo>
                    <a:pt x="0" y="1974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 328"/>
            <p:cNvSpPr>
              <a:spLocks/>
            </p:cNvSpPr>
            <p:nvPr/>
          </p:nvSpPr>
          <p:spPr bwMode="auto">
            <a:xfrm>
              <a:off x="2326524" y="3266346"/>
              <a:ext cx="1061556" cy="1227065"/>
            </a:xfrm>
            <a:custGeom>
              <a:avLst/>
              <a:gdLst>
                <a:gd name="T0" fmla="*/ 3341 w 3341"/>
                <a:gd name="T1" fmla="*/ 0 h 3860"/>
                <a:gd name="T2" fmla="*/ 0 w 3341"/>
                <a:gd name="T3" fmla="*/ 1655 h 3860"/>
                <a:gd name="T4" fmla="*/ 2407 w 3341"/>
                <a:gd name="T5" fmla="*/ 3860 h 3860"/>
                <a:gd name="T6" fmla="*/ 3341 w 3341"/>
                <a:gd name="T7" fmla="*/ 0 h 3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41" h="3860">
                  <a:moveTo>
                    <a:pt x="3341" y="0"/>
                  </a:moveTo>
                  <a:lnTo>
                    <a:pt x="0" y="1655"/>
                  </a:lnTo>
                  <a:lnTo>
                    <a:pt x="2407" y="3860"/>
                  </a:lnTo>
                  <a:lnTo>
                    <a:pt x="3341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 329"/>
            <p:cNvSpPr>
              <a:spLocks/>
            </p:cNvSpPr>
            <p:nvPr/>
          </p:nvSpPr>
          <p:spPr bwMode="auto">
            <a:xfrm>
              <a:off x="2671371" y="4493411"/>
              <a:ext cx="1469970" cy="650090"/>
            </a:xfrm>
            <a:custGeom>
              <a:avLst/>
              <a:gdLst>
                <a:gd name="T0" fmla="*/ 1325 w 4628"/>
                <a:gd name="T1" fmla="*/ 0 h 2046"/>
                <a:gd name="T2" fmla="*/ 0 w 4628"/>
                <a:gd name="T3" fmla="*/ 2046 h 2046"/>
                <a:gd name="T4" fmla="*/ 4628 w 4628"/>
                <a:gd name="T5" fmla="*/ 2046 h 2046"/>
                <a:gd name="T6" fmla="*/ 1325 w 46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28" h="2046">
                  <a:moveTo>
                    <a:pt x="1325" y="0"/>
                  </a:moveTo>
                  <a:lnTo>
                    <a:pt x="0" y="2046"/>
                  </a:lnTo>
                  <a:lnTo>
                    <a:pt x="4628" y="2046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 330"/>
            <p:cNvSpPr>
              <a:spLocks/>
            </p:cNvSpPr>
            <p:nvPr/>
          </p:nvSpPr>
          <p:spPr bwMode="auto">
            <a:xfrm>
              <a:off x="4004673" y="4269296"/>
              <a:ext cx="1075859" cy="874204"/>
            </a:xfrm>
            <a:custGeom>
              <a:avLst/>
              <a:gdLst>
                <a:gd name="T0" fmla="*/ 0 w 3384"/>
                <a:gd name="T1" fmla="*/ 0 h 2749"/>
                <a:gd name="T2" fmla="*/ 430 w 3384"/>
                <a:gd name="T3" fmla="*/ 2749 h 2749"/>
                <a:gd name="T4" fmla="*/ 3384 w 3384"/>
                <a:gd name="T5" fmla="*/ 8 h 2749"/>
                <a:gd name="T6" fmla="*/ 0 w 3384"/>
                <a:gd name="T7" fmla="*/ 0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84" h="2749">
                  <a:moveTo>
                    <a:pt x="0" y="0"/>
                  </a:moveTo>
                  <a:lnTo>
                    <a:pt x="430" y="2749"/>
                  </a:lnTo>
                  <a:lnTo>
                    <a:pt x="3384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 331"/>
            <p:cNvSpPr>
              <a:spLocks/>
            </p:cNvSpPr>
            <p:nvPr/>
          </p:nvSpPr>
          <p:spPr bwMode="auto">
            <a:xfrm>
              <a:off x="3092497" y="4269296"/>
              <a:ext cx="1048843" cy="874204"/>
            </a:xfrm>
            <a:custGeom>
              <a:avLst/>
              <a:gdLst>
                <a:gd name="T0" fmla="*/ 3303 w 3303"/>
                <a:gd name="T1" fmla="*/ 2749 h 2749"/>
                <a:gd name="T2" fmla="*/ 2873 w 3303"/>
                <a:gd name="T3" fmla="*/ 0 h 2749"/>
                <a:gd name="T4" fmla="*/ 0 w 3303"/>
                <a:gd name="T5" fmla="*/ 703 h 2749"/>
                <a:gd name="T6" fmla="*/ 3303 w 3303"/>
                <a:gd name="T7" fmla="*/ 2749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3" h="2749">
                  <a:moveTo>
                    <a:pt x="3303" y="2749"/>
                  </a:moveTo>
                  <a:lnTo>
                    <a:pt x="2873" y="0"/>
                  </a:lnTo>
                  <a:lnTo>
                    <a:pt x="0" y="703"/>
                  </a:lnTo>
                  <a:lnTo>
                    <a:pt x="3303" y="274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 332"/>
            <p:cNvSpPr>
              <a:spLocks/>
            </p:cNvSpPr>
            <p:nvPr/>
          </p:nvSpPr>
          <p:spPr bwMode="auto">
            <a:xfrm>
              <a:off x="3388080" y="3266346"/>
              <a:ext cx="1692451" cy="1006130"/>
            </a:xfrm>
            <a:custGeom>
              <a:avLst/>
              <a:gdLst>
                <a:gd name="T0" fmla="*/ 0 w 5323"/>
                <a:gd name="T1" fmla="*/ 0 h 3165"/>
                <a:gd name="T2" fmla="*/ 1939 w 5323"/>
                <a:gd name="T3" fmla="*/ 3157 h 3165"/>
                <a:gd name="T4" fmla="*/ 5323 w 5323"/>
                <a:gd name="T5" fmla="*/ 3165 h 3165"/>
                <a:gd name="T6" fmla="*/ 3266 w 5323"/>
                <a:gd name="T7" fmla="*/ 274 h 3165"/>
                <a:gd name="T8" fmla="*/ 0 w 5323"/>
                <a:gd name="T9" fmla="*/ 0 h 3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23" h="3165">
                  <a:moveTo>
                    <a:pt x="0" y="0"/>
                  </a:moveTo>
                  <a:lnTo>
                    <a:pt x="1939" y="3157"/>
                  </a:lnTo>
                  <a:lnTo>
                    <a:pt x="5323" y="3165"/>
                  </a:lnTo>
                  <a:lnTo>
                    <a:pt x="3266" y="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 333"/>
            <p:cNvSpPr>
              <a:spLocks/>
            </p:cNvSpPr>
            <p:nvPr/>
          </p:nvSpPr>
          <p:spPr bwMode="auto">
            <a:xfrm>
              <a:off x="3092497" y="3266346"/>
              <a:ext cx="912175" cy="1227065"/>
            </a:xfrm>
            <a:custGeom>
              <a:avLst/>
              <a:gdLst>
                <a:gd name="T0" fmla="*/ 2873 w 2873"/>
                <a:gd name="T1" fmla="*/ 3157 h 3860"/>
                <a:gd name="T2" fmla="*/ 934 w 2873"/>
                <a:gd name="T3" fmla="*/ 0 h 3860"/>
                <a:gd name="T4" fmla="*/ 0 w 2873"/>
                <a:gd name="T5" fmla="*/ 3860 h 3860"/>
                <a:gd name="T6" fmla="*/ 2873 w 2873"/>
                <a:gd name="T7" fmla="*/ 3157 h 3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73" h="3860">
                  <a:moveTo>
                    <a:pt x="2873" y="3157"/>
                  </a:moveTo>
                  <a:lnTo>
                    <a:pt x="934" y="0"/>
                  </a:lnTo>
                  <a:lnTo>
                    <a:pt x="0" y="3860"/>
                  </a:lnTo>
                  <a:lnTo>
                    <a:pt x="2873" y="3157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 334"/>
            <p:cNvSpPr>
              <a:spLocks/>
            </p:cNvSpPr>
            <p:nvPr/>
          </p:nvSpPr>
          <p:spPr bwMode="auto">
            <a:xfrm>
              <a:off x="2148539" y="3792457"/>
              <a:ext cx="943959" cy="805858"/>
            </a:xfrm>
            <a:custGeom>
              <a:avLst/>
              <a:gdLst>
                <a:gd name="T0" fmla="*/ 2969 w 2969"/>
                <a:gd name="T1" fmla="*/ 2205 h 2539"/>
                <a:gd name="T2" fmla="*/ 562 w 2969"/>
                <a:gd name="T3" fmla="*/ 0 h 2539"/>
                <a:gd name="T4" fmla="*/ 0 w 2969"/>
                <a:gd name="T5" fmla="*/ 2539 h 2539"/>
                <a:gd name="T6" fmla="*/ 2969 w 2969"/>
                <a:gd name="T7" fmla="*/ 2205 h 2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69" h="2539">
                  <a:moveTo>
                    <a:pt x="2969" y="2205"/>
                  </a:moveTo>
                  <a:lnTo>
                    <a:pt x="562" y="0"/>
                  </a:lnTo>
                  <a:lnTo>
                    <a:pt x="0" y="2539"/>
                  </a:lnTo>
                  <a:lnTo>
                    <a:pt x="2969" y="2205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 335"/>
            <p:cNvSpPr>
              <a:spLocks/>
            </p:cNvSpPr>
            <p:nvPr/>
          </p:nvSpPr>
          <p:spPr bwMode="auto">
            <a:xfrm>
              <a:off x="2051601" y="2044049"/>
              <a:ext cx="1390512" cy="1222297"/>
            </a:xfrm>
            <a:custGeom>
              <a:avLst/>
              <a:gdLst>
                <a:gd name="T0" fmla="*/ 0 w 4374"/>
                <a:gd name="T1" fmla="*/ 1921 h 3842"/>
                <a:gd name="T2" fmla="*/ 4205 w 4374"/>
                <a:gd name="T3" fmla="*/ 3842 h 3842"/>
                <a:gd name="T4" fmla="*/ 4374 w 4374"/>
                <a:gd name="T5" fmla="*/ 0 h 3842"/>
                <a:gd name="T6" fmla="*/ 0 w 4374"/>
                <a:gd name="T7" fmla="*/ 1921 h 3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74" h="3842">
                  <a:moveTo>
                    <a:pt x="0" y="1921"/>
                  </a:moveTo>
                  <a:lnTo>
                    <a:pt x="4205" y="3842"/>
                  </a:lnTo>
                  <a:lnTo>
                    <a:pt x="4374" y="0"/>
                  </a:lnTo>
                  <a:lnTo>
                    <a:pt x="0" y="192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 336"/>
            <p:cNvSpPr>
              <a:spLocks/>
            </p:cNvSpPr>
            <p:nvPr/>
          </p:nvSpPr>
          <p:spPr bwMode="auto">
            <a:xfrm>
              <a:off x="4398783" y="2686192"/>
              <a:ext cx="1697218" cy="665985"/>
            </a:xfrm>
            <a:custGeom>
              <a:avLst/>
              <a:gdLst>
                <a:gd name="T0" fmla="*/ 0 w 5342"/>
                <a:gd name="T1" fmla="*/ 0 h 2097"/>
                <a:gd name="T2" fmla="*/ 88 w 5342"/>
                <a:gd name="T3" fmla="*/ 2097 h 2097"/>
                <a:gd name="T4" fmla="*/ 5342 w 5342"/>
                <a:gd name="T5" fmla="*/ 1606 h 2097"/>
                <a:gd name="T6" fmla="*/ 0 w 5342"/>
                <a:gd name="T7" fmla="*/ 0 h 2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42" h="2097">
                  <a:moveTo>
                    <a:pt x="0" y="0"/>
                  </a:moveTo>
                  <a:lnTo>
                    <a:pt x="88" y="2097"/>
                  </a:lnTo>
                  <a:lnTo>
                    <a:pt x="5342" y="16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 337"/>
            <p:cNvSpPr>
              <a:spLocks/>
            </p:cNvSpPr>
            <p:nvPr/>
          </p:nvSpPr>
          <p:spPr bwMode="auto">
            <a:xfrm>
              <a:off x="1516055" y="2655992"/>
              <a:ext cx="810469" cy="1136466"/>
            </a:xfrm>
            <a:custGeom>
              <a:avLst/>
              <a:gdLst>
                <a:gd name="T0" fmla="*/ 2551 w 2551"/>
                <a:gd name="T1" fmla="*/ 3575 h 3575"/>
                <a:gd name="T2" fmla="*/ 1687 w 2551"/>
                <a:gd name="T3" fmla="*/ 0 h 3575"/>
                <a:gd name="T4" fmla="*/ 0 w 2551"/>
                <a:gd name="T5" fmla="*/ 2635 h 3575"/>
                <a:gd name="T6" fmla="*/ 2551 w 2551"/>
                <a:gd name="T7" fmla="*/ 3575 h 3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51" h="3575">
                  <a:moveTo>
                    <a:pt x="2551" y="3575"/>
                  </a:moveTo>
                  <a:lnTo>
                    <a:pt x="1687" y="0"/>
                  </a:lnTo>
                  <a:lnTo>
                    <a:pt x="0" y="2635"/>
                  </a:lnTo>
                  <a:lnTo>
                    <a:pt x="2551" y="357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 385"/>
            <p:cNvSpPr>
              <a:spLocks/>
            </p:cNvSpPr>
            <p:nvPr/>
          </p:nvSpPr>
          <p:spPr bwMode="auto">
            <a:xfrm>
              <a:off x="8440007" y="4350359"/>
              <a:ext cx="700818" cy="793142"/>
            </a:xfrm>
            <a:custGeom>
              <a:avLst/>
              <a:gdLst>
                <a:gd name="T0" fmla="*/ 0 w 2203"/>
                <a:gd name="T1" fmla="*/ 2495 h 2495"/>
                <a:gd name="T2" fmla="*/ 2203 w 2203"/>
                <a:gd name="T3" fmla="*/ 2495 h 2495"/>
                <a:gd name="T4" fmla="*/ 2203 w 2203"/>
                <a:gd name="T5" fmla="*/ 0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03" h="2495">
                  <a:moveTo>
                    <a:pt x="0" y="2495"/>
                  </a:moveTo>
                  <a:lnTo>
                    <a:pt x="2203" y="2495"/>
                  </a:lnTo>
                  <a:lnTo>
                    <a:pt x="2203" y="0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Freeform 413"/>
            <p:cNvSpPr>
              <a:spLocks/>
            </p:cNvSpPr>
            <p:nvPr/>
          </p:nvSpPr>
          <p:spPr bwMode="auto">
            <a:xfrm>
              <a:off x="2050011" y="985467"/>
              <a:ext cx="1037719" cy="654858"/>
            </a:xfrm>
            <a:custGeom>
              <a:avLst/>
              <a:gdLst>
                <a:gd name="T0" fmla="*/ 3267 w 3267"/>
                <a:gd name="T1" fmla="*/ 0 h 2060"/>
                <a:gd name="T2" fmla="*/ 1565 w 3267"/>
                <a:gd name="T3" fmla="*/ 735 h 2060"/>
                <a:gd name="T4" fmla="*/ 0 w 3267"/>
                <a:gd name="T5" fmla="*/ 2060 h 2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67" h="2060">
                  <a:moveTo>
                    <a:pt x="3267" y="0"/>
                  </a:moveTo>
                  <a:lnTo>
                    <a:pt x="1565" y="735"/>
                  </a:lnTo>
                  <a:lnTo>
                    <a:pt x="0" y="2060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Freeform 425"/>
            <p:cNvSpPr>
              <a:spLocks/>
            </p:cNvSpPr>
            <p:nvPr/>
          </p:nvSpPr>
          <p:spPr bwMode="auto">
            <a:xfrm>
              <a:off x="0" y="1"/>
              <a:ext cx="349614" cy="650090"/>
            </a:xfrm>
            <a:custGeom>
              <a:avLst/>
              <a:gdLst>
                <a:gd name="T0" fmla="*/ 1101 w 1101"/>
                <a:gd name="T1" fmla="*/ 0 h 2045"/>
                <a:gd name="T2" fmla="*/ 0 w 1101"/>
                <a:gd name="T3" fmla="*/ 0 h 2045"/>
                <a:gd name="T4" fmla="*/ 0 w 1101"/>
                <a:gd name="T5" fmla="*/ 2045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01" h="2045">
                  <a:moveTo>
                    <a:pt x="1101" y="0"/>
                  </a:moveTo>
                  <a:lnTo>
                    <a:pt x="0" y="0"/>
                  </a:lnTo>
                  <a:lnTo>
                    <a:pt x="0" y="2045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Freeform 450"/>
            <p:cNvSpPr>
              <a:spLocks/>
            </p:cNvSpPr>
            <p:nvPr/>
          </p:nvSpPr>
          <p:spPr bwMode="auto">
            <a:xfrm>
              <a:off x="0" y="4804945"/>
              <a:ext cx="839074" cy="338556"/>
            </a:xfrm>
            <a:custGeom>
              <a:avLst/>
              <a:gdLst>
                <a:gd name="T0" fmla="*/ 0 w 2640"/>
                <a:gd name="T1" fmla="*/ 0 h 1065"/>
                <a:gd name="T2" fmla="*/ 0 w 2640"/>
                <a:gd name="T3" fmla="*/ 1065 h 1065"/>
                <a:gd name="T4" fmla="*/ 2640 w 2640"/>
                <a:gd name="T5" fmla="*/ 1065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40" h="1065">
                  <a:moveTo>
                    <a:pt x="0" y="0"/>
                  </a:moveTo>
                  <a:lnTo>
                    <a:pt x="0" y="1065"/>
                  </a:lnTo>
                  <a:lnTo>
                    <a:pt x="2640" y="1065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7" name="矩形 9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404498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281524" y="0"/>
            <a:ext cx="105726" cy="721610"/>
            <a:chOff x="281524" y="0"/>
            <a:chExt cx="105725" cy="721610"/>
          </a:xfrm>
          <a:solidFill>
            <a:srgbClr val="1A7BAE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6" y="4963098"/>
            <a:ext cx="105726" cy="180402"/>
            <a:chOff x="281524" y="0"/>
            <a:chExt cx="105725" cy="721610"/>
          </a:xfrm>
          <a:solidFill>
            <a:srgbClr val="1A7BAE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cxnSp>
        <p:nvCxnSpPr>
          <p:cNvPr id="8" name="直接连接符 7"/>
          <p:cNvCxnSpPr/>
          <p:nvPr userDrawn="1"/>
        </p:nvCxnSpPr>
        <p:spPr>
          <a:xfrm>
            <a:off x="521549" y="681540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06735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281524" y="0"/>
            <a:ext cx="105726" cy="721610"/>
            <a:chOff x="281524" y="0"/>
            <a:chExt cx="105725" cy="721610"/>
          </a:xfrm>
          <a:solidFill>
            <a:srgbClr val="95BC49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6" y="4963098"/>
            <a:ext cx="105726" cy="180402"/>
            <a:chOff x="281524" y="0"/>
            <a:chExt cx="105725" cy="721610"/>
          </a:xfrm>
          <a:solidFill>
            <a:srgbClr val="95BC49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cxnSp>
        <p:nvCxnSpPr>
          <p:cNvPr id="8" name="直接连接符 7"/>
          <p:cNvCxnSpPr/>
          <p:nvPr userDrawn="1"/>
        </p:nvCxnSpPr>
        <p:spPr>
          <a:xfrm>
            <a:off x="521549" y="681540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618931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281524" y="0"/>
            <a:ext cx="105726" cy="721610"/>
            <a:chOff x="281524" y="0"/>
            <a:chExt cx="105725" cy="721610"/>
          </a:xfrm>
          <a:solidFill>
            <a:srgbClr val="FDA907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6" y="4963098"/>
            <a:ext cx="105726" cy="180402"/>
            <a:chOff x="281524" y="0"/>
            <a:chExt cx="105725" cy="721610"/>
          </a:xfrm>
          <a:solidFill>
            <a:srgbClr val="FDA907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cxnSp>
        <p:nvCxnSpPr>
          <p:cNvPr id="8" name="直接连接符 7"/>
          <p:cNvCxnSpPr/>
          <p:nvPr userDrawn="1"/>
        </p:nvCxnSpPr>
        <p:spPr>
          <a:xfrm>
            <a:off x="521549" y="681540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466869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281524" y="0"/>
            <a:ext cx="105726" cy="721610"/>
            <a:chOff x="281524" y="0"/>
            <a:chExt cx="105725" cy="721610"/>
          </a:xfrm>
          <a:solidFill>
            <a:srgbClr val="BF3420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6" y="4963098"/>
            <a:ext cx="105726" cy="180402"/>
            <a:chOff x="281524" y="0"/>
            <a:chExt cx="105725" cy="721610"/>
          </a:xfrm>
          <a:solidFill>
            <a:srgbClr val="BF3420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cxnSp>
        <p:nvCxnSpPr>
          <p:cNvPr id="8" name="直接连接符 7"/>
          <p:cNvCxnSpPr/>
          <p:nvPr userDrawn="1"/>
        </p:nvCxnSpPr>
        <p:spPr>
          <a:xfrm>
            <a:off x="521549" y="681540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72704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61512" y="0"/>
            <a:ext cx="225738" cy="721610"/>
            <a:chOff x="161510" y="0"/>
            <a:chExt cx="225739" cy="721610"/>
          </a:xfrm>
        </p:grpSpPr>
        <p:sp>
          <p:nvSpPr>
            <p:cNvPr id="3" name="矩形 2"/>
            <p:cNvSpPr/>
            <p:nvPr/>
          </p:nvSpPr>
          <p:spPr>
            <a:xfrm>
              <a:off x="161510" y="0"/>
              <a:ext cx="45719" cy="721610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4" name="矩形 3"/>
            <p:cNvSpPr/>
            <p:nvPr/>
          </p:nvSpPr>
          <p:spPr>
            <a:xfrm>
              <a:off x="221517" y="0"/>
              <a:ext cx="45719" cy="721610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8" y="4963098"/>
            <a:ext cx="225738" cy="180402"/>
            <a:chOff x="161510" y="0"/>
            <a:chExt cx="225739" cy="721610"/>
          </a:xfrm>
        </p:grpSpPr>
        <p:sp>
          <p:nvSpPr>
            <p:cNvPr id="8" name="矩形 7"/>
            <p:cNvSpPr/>
            <p:nvPr/>
          </p:nvSpPr>
          <p:spPr>
            <a:xfrm>
              <a:off x="161510" y="0"/>
              <a:ext cx="45719" cy="721610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9" name="矩形 8"/>
            <p:cNvSpPr/>
            <p:nvPr/>
          </p:nvSpPr>
          <p:spPr>
            <a:xfrm>
              <a:off x="221517" y="0"/>
              <a:ext cx="45719" cy="721610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818371333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392713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0" y="2706765"/>
            <a:ext cx="9144000" cy="135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3" name="Picture 2" descr="C:\Documents and Settings\yangweizhou\桌面\2.jpg"/>
          <p:cNvPicPr>
            <a:picLocks noChangeAspect="1" noChangeArrowheads="1"/>
          </p:cNvPicPr>
          <p:nvPr userDrawn="1"/>
        </p:nvPicPr>
        <p:blipFill rotWithShape="1">
          <a:blip r:embed="rId2"/>
          <a:srcRect b="20467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6" r:id="rId4"/>
    <p:sldLayoutId id="2147483665" r:id="rId5"/>
    <p:sldLayoutId id="2147483667" r:id="rId6"/>
    <p:sldLayoutId id="2147483653" r:id="rId7"/>
    <p:sldLayoutId id="2147483662" r:id="rId8"/>
    <p:sldLayoutId id="2147483654" r:id="rId9"/>
    <p:sldLayoutId id="2147483651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8" r:id="rId16"/>
    <p:sldLayoutId id="2147483669" r:id="rId17"/>
    <p:sldLayoutId id="2147483670" r:id="rId18"/>
  </p:sldLayoutIdLst>
  <p:transition spd="slow">
    <p:push dir="u"/>
  </p:transition>
  <p:hf hdr="0" ftr="0" dt="0"/>
  <p:txStyles>
    <p:titleStyle>
      <a:lvl1pPr algn="ctr" defTabSz="91435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4" indent="-342884" algn="l" defTabSz="91435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6" indent="-285737" algn="l" defTabSz="914358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7" indent="-228589" algn="l" defTabSz="9143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6" indent="-228589" algn="l" defTabSz="914358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05" indent="-228589" algn="l" defTabSz="914358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83" indent="-228589" algn="l" defTabSz="91435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62" indent="-228589" algn="l" defTabSz="91435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41" indent="-228589" algn="l" defTabSz="91435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19" indent="-228589" algn="l" defTabSz="91435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9" algn="l" defTabSz="9143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8" algn="l" defTabSz="9143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7" algn="l" defTabSz="9143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15" algn="l" defTabSz="9143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94" algn="l" defTabSz="9143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73" algn="l" defTabSz="9143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51" algn="l" defTabSz="9143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30" algn="l" defTabSz="9143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ata.coa.gov.tw/Query/ServiceDetail.aspx?id=037" TargetMode="External"/><Relationship Id="rId3" Type="http://schemas.openxmlformats.org/officeDocument/2006/relationships/hyperlink" Target="http://amis.afa.gov.tw/main/Main.aspx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yweb.scu.edu.tw/~04113046/hackntu/index.html" TargetMode="External"/><Relationship Id="rId3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0B0SomBtTrnBdOEJjS1BBREREWlU" TargetMode="External"/><Relationship Id="rId4" Type="http://schemas.openxmlformats.org/officeDocument/2006/relationships/hyperlink" Target="https://drive.google.com/open?id=0B0SomBtTrnBdTG5Da01seGxMLWc" TargetMode="External"/><Relationship Id="rId5" Type="http://schemas.openxmlformats.org/officeDocument/2006/relationships/hyperlink" Target="https://drive.google.com/open?id=0B0SomBtTrnBdYUl1U3lzYl8ydWc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rive.google.com/open?id=0B0SomBtTrnBdYzZ1ZkF2UGlIOG8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jp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2460172" y="2979872"/>
            <a:ext cx="4027715" cy="0"/>
          </a:xfrm>
          <a:prstGeom prst="line">
            <a:avLst/>
          </a:prstGeom>
          <a:ln>
            <a:solidFill>
              <a:srgbClr val="1BA0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460172" y="3876895"/>
            <a:ext cx="4027715" cy="0"/>
          </a:xfrm>
          <a:prstGeom prst="line">
            <a:avLst/>
          </a:prstGeom>
          <a:ln>
            <a:solidFill>
              <a:srgbClr val="1BA0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3041830" y="3036930"/>
            <a:ext cx="2587995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kumimoji="1" lang="en-US" altLang="zh-TW" sz="3300" b="1" dirty="0" err="1" smtClean="0">
                <a:solidFill>
                  <a:srgbClr val="157E9F"/>
                </a:solidFill>
              </a:rPr>
              <a:t>HackNTU</a:t>
            </a:r>
            <a:r>
              <a:rPr kumimoji="1" lang="en-US" altLang="zh-TW" sz="3300" b="1" dirty="0">
                <a:solidFill>
                  <a:srgbClr val="157E9F"/>
                </a:solidFill>
              </a:rPr>
              <a:t/>
            </a:r>
            <a:br>
              <a:rPr kumimoji="1" lang="en-US" altLang="zh-TW" sz="3300" b="1" dirty="0">
                <a:solidFill>
                  <a:srgbClr val="157E9F"/>
                </a:solidFill>
              </a:rPr>
            </a:br>
            <a:r>
              <a:rPr kumimoji="1" lang="zh-TW" altLang="en-US" sz="1600" b="1" dirty="0" smtClean="0">
                <a:solidFill>
                  <a:srgbClr val="157E9F"/>
                </a:solidFill>
              </a:rPr>
              <a:t>歷年資料來預估未來</a:t>
            </a:r>
            <a:endParaRPr kumimoji="1" lang="zh-CN" altLang="en-US" sz="1600" b="1" dirty="0">
              <a:solidFill>
                <a:srgbClr val="157E9F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791491" y="4233600"/>
            <a:ext cx="3365075" cy="359229"/>
            <a:chOff x="4909755" y="5374159"/>
            <a:chExt cx="4486760" cy="478972"/>
          </a:xfrm>
        </p:grpSpPr>
        <p:sp>
          <p:nvSpPr>
            <p:cNvPr id="18" name="流程图: 终止 17"/>
            <p:cNvSpPr/>
            <p:nvPr/>
          </p:nvSpPr>
          <p:spPr>
            <a:xfrm>
              <a:off x="4909755" y="5374159"/>
              <a:ext cx="4486760" cy="478972"/>
            </a:xfrm>
            <a:prstGeom prst="flowChartTerminator">
              <a:avLst/>
            </a:prstGeom>
            <a:solidFill>
              <a:srgbClr val="1BA0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210765" y="5423850"/>
              <a:ext cx="3903021" cy="379588"/>
            </a:xfrm>
            <a:prstGeom prst="rect">
              <a:avLst/>
            </a:prstGeom>
            <a:noFill/>
          </p:spPr>
          <p:txBody>
            <a:bodyPr wrap="none" lIns="68577" tIns="34289" rIns="68577" bIns="34289" rtlCol="0">
              <a:spAutoFit/>
            </a:bodyPr>
            <a:lstStyle/>
            <a:p>
              <a:pPr defTabSz="342868"/>
              <a:r>
                <a:rPr kumimoji="1" lang="en-US" altLang="zh-CN" sz="1400" b="1" dirty="0" smtClean="0">
                  <a:solidFill>
                    <a:schemeClr val="bg1"/>
                  </a:solidFill>
                  <a:ea typeface="微软雅黑" panose="020B0503020204020204" pitchFamily="34" charset="-122"/>
                </a:rPr>
                <a:t>Team</a:t>
              </a:r>
              <a:r>
                <a:rPr kumimoji="1" lang="zh-TW" altLang="en-US" sz="1400" b="1" dirty="0" smtClean="0">
                  <a:solidFill>
                    <a:schemeClr val="bg1"/>
                  </a:solidFill>
                  <a:ea typeface="微软雅黑" panose="020B0503020204020204" pitchFamily="34" charset="-122"/>
                </a:rPr>
                <a:t>：東吳大學巨量資料管理學院</a:t>
              </a:r>
              <a:endParaRPr kumimoji="1" lang="zh-CN" altLang="en-US" sz="1400" b="1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六边形 1"/>
          <p:cNvSpPr/>
          <p:nvPr/>
        </p:nvSpPr>
        <p:spPr>
          <a:xfrm rot="5400000">
            <a:off x="3413026" y="900037"/>
            <a:ext cx="1866157" cy="1796774"/>
          </a:xfrm>
          <a:prstGeom prst="hexagon">
            <a:avLst/>
          </a:prstGeom>
          <a:solidFill>
            <a:srgbClr val="1BA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6" name="六边形 15"/>
          <p:cNvSpPr/>
          <p:nvPr/>
        </p:nvSpPr>
        <p:spPr>
          <a:xfrm rot="3044592">
            <a:off x="3303648" y="823052"/>
            <a:ext cx="1956146" cy="1883417"/>
          </a:xfrm>
          <a:prstGeom prst="hexagon">
            <a:avLst/>
          </a:prstGeom>
          <a:noFill/>
          <a:ln>
            <a:solidFill>
              <a:srgbClr val="1BA0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文本框 2"/>
          <p:cNvSpPr txBox="1"/>
          <p:nvPr/>
        </p:nvSpPr>
        <p:spPr>
          <a:xfrm>
            <a:off x="3586053" y="1125843"/>
            <a:ext cx="14995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200" b="1" dirty="0" smtClean="0">
                <a:solidFill>
                  <a:schemeClr val="bg1"/>
                </a:solidFill>
              </a:rPr>
              <a:t>你農</a:t>
            </a:r>
            <a:endParaRPr lang="en-US" altLang="zh-TW" sz="4200" b="1" dirty="0" smtClean="0">
              <a:solidFill>
                <a:schemeClr val="bg1"/>
              </a:solidFill>
            </a:endParaRPr>
          </a:p>
          <a:p>
            <a:pPr algn="ctr"/>
            <a:r>
              <a:rPr lang="zh-TW" altLang="en-US" sz="4200" b="1" dirty="0" smtClean="0">
                <a:solidFill>
                  <a:schemeClr val="bg1"/>
                </a:solidFill>
              </a:rPr>
              <a:t>我農</a:t>
            </a:r>
            <a:endParaRPr lang="zh-CN" altLang="en-US" sz="4200" b="1" dirty="0">
              <a:solidFill>
                <a:schemeClr val="bg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5306971" y="653358"/>
            <a:ext cx="1198787" cy="694889"/>
          </a:xfrm>
          <a:prstGeom prst="line">
            <a:avLst/>
          </a:prstGeom>
          <a:ln>
            <a:solidFill>
              <a:srgbClr val="1BA0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2114221" y="2157263"/>
            <a:ext cx="1096773" cy="468735"/>
          </a:xfrm>
          <a:prstGeom prst="line">
            <a:avLst/>
          </a:prstGeom>
          <a:ln>
            <a:solidFill>
              <a:srgbClr val="1BA0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48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主要分析：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671814" y="4049197"/>
            <a:ext cx="29197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rgbClr val="00B0F0"/>
                </a:solidFill>
                <a:latin typeface="+mj-ea"/>
                <a:ea typeface="+mj-ea"/>
              </a:rPr>
              <a:t>交易價格與天氣資料</a:t>
            </a:r>
            <a:endParaRPr lang="en-US" altLang="zh-CN" sz="2000" b="1" dirty="0">
              <a:solidFill>
                <a:srgbClr val="00B0F0"/>
              </a:solidFill>
              <a:latin typeface="+mj-ea"/>
              <a:ea typeface="+mj-ea"/>
            </a:endParaRPr>
          </a:p>
        </p:txBody>
      </p:sp>
      <p:sp>
        <p:nvSpPr>
          <p:cNvPr id="43" name="弧形 12"/>
          <p:cNvSpPr/>
          <p:nvPr/>
        </p:nvSpPr>
        <p:spPr>
          <a:xfrm>
            <a:off x="2771800" y="1690263"/>
            <a:ext cx="2484276" cy="2484276"/>
          </a:xfrm>
          <a:prstGeom prst="arc">
            <a:avLst>
              <a:gd name="adj1" fmla="val 10802728"/>
              <a:gd name="adj2" fmla="val 16203320"/>
            </a:avLst>
          </a:prstGeom>
          <a:noFill/>
          <a:ln w="5715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BF3420"/>
              </a:solidFill>
            </a:endParaRPr>
          </a:p>
        </p:txBody>
      </p:sp>
      <p:grpSp>
        <p:nvGrpSpPr>
          <p:cNvPr id="50" name="组合 18"/>
          <p:cNvGrpSpPr/>
          <p:nvPr/>
        </p:nvGrpSpPr>
        <p:grpSpPr>
          <a:xfrm>
            <a:off x="388601" y="2353894"/>
            <a:ext cx="2894575" cy="699996"/>
            <a:chOff x="755576" y="1779662"/>
            <a:chExt cx="2880320" cy="360040"/>
          </a:xfrm>
        </p:grpSpPr>
        <p:cxnSp>
          <p:nvCxnSpPr>
            <p:cNvPr id="51" name="直接连接符 25"/>
            <p:cNvCxnSpPr/>
            <p:nvPr/>
          </p:nvCxnSpPr>
          <p:spPr>
            <a:xfrm>
              <a:off x="755576" y="1779662"/>
              <a:ext cx="195777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26"/>
            <p:cNvCxnSpPr/>
            <p:nvPr/>
          </p:nvCxnSpPr>
          <p:spPr>
            <a:xfrm>
              <a:off x="2713348" y="1779662"/>
              <a:ext cx="922548" cy="36004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矩形 59"/>
          <p:cNvSpPr/>
          <p:nvPr/>
        </p:nvSpPr>
        <p:spPr>
          <a:xfrm>
            <a:off x="3487503" y="2179003"/>
            <a:ext cx="10054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3200" dirty="0" smtClean="0">
                <a:solidFill>
                  <a:srgbClr val="002060"/>
                </a:solidFill>
              </a:rPr>
              <a:t>主要</a:t>
            </a:r>
            <a:endParaRPr lang="en-US" altLang="zh-TW" sz="3200" dirty="0" smtClean="0">
              <a:solidFill>
                <a:srgbClr val="00206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TW" altLang="en-US" sz="3200" dirty="0" smtClean="0">
                <a:solidFill>
                  <a:srgbClr val="002060"/>
                </a:solidFill>
              </a:rPr>
              <a:t>分析</a:t>
            </a:r>
            <a:endParaRPr lang="en-US" altLang="zh-TW" sz="3200" dirty="0" smtClean="0">
              <a:solidFill>
                <a:srgbClr val="002060"/>
              </a:solidFill>
            </a:endParaRPr>
          </a:p>
        </p:txBody>
      </p:sp>
      <p:sp>
        <p:nvSpPr>
          <p:cNvPr id="61" name="弧形 41"/>
          <p:cNvSpPr/>
          <p:nvPr/>
        </p:nvSpPr>
        <p:spPr>
          <a:xfrm rot="16200000">
            <a:off x="2771800" y="1690264"/>
            <a:ext cx="2484276" cy="2484276"/>
          </a:xfrm>
          <a:prstGeom prst="arc">
            <a:avLst>
              <a:gd name="adj1" fmla="val 10802728"/>
              <a:gd name="adj2" fmla="val 16203320"/>
            </a:avLst>
          </a:prstGeom>
          <a:noFill/>
          <a:ln w="57150" cap="rnd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BF3420"/>
              </a:solidFill>
            </a:endParaRPr>
          </a:p>
        </p:txBody>
      </p:sp>
      <p:sp>
        <p:nvSpPr>
          <p:cNvPr id="62" name="弧形 42"/>
          <p:cNvSpPr/>
          <p:nvPr/>
        </p:nvSpPr>
        <p:spPr>
          <a:xfrm rot="10800000">
            <a:off x="2771801" y="1690263"/>
            <a:ext cx="2484276" cy="2484276"/>
          </a:xfrm>
          <a:prstGeom prst="arc">
            <a:avLst>
              <a:gd name="adj1" fmla="val 10802728"/>
              <a:gd name="adj2" fmla="val 16203320"/>
            </a:avLst>
          </a:prstGeom>
          <a:noFill/>
          <a:ln w="5715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BF3420"/>
              </a:solidFill>
            </a:endParaRPr>
          </a:p>
        </p:txBody>
      </p:sp>
      <p:sp>
        <p:nvSpPr>
          <p:cNvPr id="63" name="弧形 43"/>
          <p:cNvSpPr/>
          <p:nvPr/>
        </p:nvSpPr>
        <p:spPr>
          <a:xfrm rot="5400000">
            <a:off x="2771800" y="1690263"/>
            <a:ext cx="2484276" cy="2484276"/>
          </a:xfrm>
          <a:prstGeom prst="arc">
            <a:avLst>
              <a:gd name="adj1" fmla="val 10802728"/>
              <a:gd name="adj2" fmla="val 16203320"/>
            </a:avLst>
          </a:prstGeom>
          <a:noFill/>
          <a:ln w="57150" cap="rnd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BF3420"/>
              </a:solidFill>
            </a:endParaRPr>
          </a:p>
        </p:txBody>
      </p:sp>
      <p:grpSp>
        <p:nvGrpSpPr>
          <p:cNvPr id="64" name="组合 22"/>
          <p:cNvGrpSpPr/>
          <p:nvPr/>
        </p:nvGrpSpPr>
        <p:grpSpPr>
          <a:xfrm rot="10800000">
            <a:off x="4938578" y="3291652"/>
            <a:ext cx="2557837" cy="757545"/>
            <a:chOff x="755576" y="1779662"/>
            <a:chExt cx="2880320" cy="360040"/>
          </a:xfrm>
        </p:grpSpPr>
        <p:cxnSp>
          <p:nvCxnSpPr>
            <p:cNvPr id="65" name="直接连接符 23"/>
            <p:cNvCxnSpPr/>
            <p:nvPr/>
          </p:nvCxnSpPr>
          <p:spPr>
            <a:xfrm>
              <a:off x="755576" y="1779662"/>
              <a:ext cx="195777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24"/>
            <p:cNvCxnSpPr/>
            <p:nvPr/>
          </p:nvCxnSpPr>
          <p:spPr>
            <a:xfrm>
              <a:off x="2713348" y="1779662"/>
              <a:ext cx="922548" cy="36004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矩形 66"/>
          <p:cNvSpPr/>
          <p:nvPr/>
        </p:nvSpPr>
        <p:spPr>
          <a:xfrm>
            <a:off x="258058" y="1941502"/>
            <a:ext cx="22963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solidFill>
                  <a:srgbClr val="00B0F0"/>
                </a:solidFill>
                <a:latin typeface="+mj-ea"/>
                <a:ea typeface="+mj-ea"/>
              </a:rPr>
              <a:t>年產量與天氣資料</a:t>
            </a:r>
            <a:endParaRPr lang="en-US" altLang="zh-CN" sz="2000" b="1" dirty="0">
              <a:solidFill>
                <a:srgbClr val="00B0F0"/>
              </a:solidFill>
              <a:latin typeface="+mj-ea"/>
              <a:ea typeface="+mj-ea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487435" y="455197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9</a:t>
            </a:r>
            <a:endParaRPr kumimoji="1"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476520" y="430384"/>
            <a:ext cx="38704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變數與天氣資料的關係</a:t>
            </a:r>
            <a:r>
              <a:rPr lang="en-US" altLang="zh-TW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zh-TW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資料集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圓角矩形圖說文字 2"/>
          <p:cNvSpPr/>
          <p:nvPr/>
        </p:nvSpPr>
        <p:spPr>
          <a:xfrm>
            <a:off x="5854256" y="430384"/>
            <a:ext cx="3137194" cy="3042077"/>
          </a:xfrm>
          <a:prstGeom prst="wedgeRoundRectCallout">
            <a:avLst>
              <a:gd name="adj1" fmla="val -62716"/>
              <a:gd name="adj2" fmla="val 20509"/>
              <a:gd name="adj3" fmla="val 16667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TW" altLang="en-US" sz="1600" b="1" dirty="0" smtClean="0">
                <a:solidFill>
                  <a:schemeClr val="tx2"/>
                </a:solidFill>
              </a:rPr>
              <a:t>使用資料集：</a:t>
            </a:r>
            <a:endParaRPr kumimoji="1" lang="en-US" altLang="zh-TW" sz="1600" b="1" dirty="0" smtClean="0">
              <a:solidFill>
                <a:schemeClr val="tx2"/>
              </a:solidFill>
            </a:endParaRPr>
          </a:p>
          <a:p>
            <a:r>
              <a:rPr kumimoji="1" lang="en-US" altLang="zh-TW" sz="1400" dirty="0" smtClean="0">
                <a:solidFill>
                  <a:schemeClr val="tx2"/>
                </a:solidFill>
                <a:hlinkClick r:id="rId2"/>
              </a:rPr>
              <a:t>1.</a:t>
            </a:r>
            <a:r>
              <a:rPr kumimoji="1" lang="zh-TW" altLang="en-US" sz="1400" dirty="0" smtClean="0">
                <a:solidFill>
                  <a:schemeClr val="tx2"/>
                </a:solidFill>
                <a:hlinkClick r:id="rId2"/>
              </a:rPr>
              <a:t>農產品交易行情</a:t>
            </a:r>
            <a:endParaRPr kumimoji="1" lang="en-US" altLang="zh-TW" sz="1400" dirty="0" smtClean="0">
              <a:solidFill>
                <a:schemeClr val="tx2"/>
              </a:solidFill>
            </a:endParaRPr>
          </a:p>
          <a:p>
            <a:r>
              <a:rPr kumimoji="1" lang="en-US" altLang="zh-TW" sz="1400" dirty="0" smtClean="0">
                <a:solidFill>
                  <a:schemeClr val="tx2"/>
                </a:solidFill>
                <a:hlinkClick r:id="rId3"/>
              </a:rPr>
              <a:t>2.</a:t>
            </a:r>
            <a:r>
              <a:rPr kumimoji="1" lang="zh-TW" altLang="en-US" sz="1400" dirty="0" smtClean="0">
                <a:solidFill>
                  <a:schemeClr val="tx2"/>
                </a:solidFill>
                <a:hlinkClick r:id="rId3"/>
              </a:rPr>
              <a:t>農產品批發市場交易行情</a:t>
            </a:r>
            <a:endParaRPr kumimoji="1" lang="en-US" altLang="zh-TW" sz="1400" dirty="0" smtClean="0">
              <a:solidFill>
                <a:schemeClr val="tx2"/>
              </a:solidFill>
            </a:endParaRPr>
          </a:p>
          <a:p>
            <a:r>
              <a:rPr kumimoji="1" lang="en-US" altLang="zh-TW" sz="1400" dirty="0" smtClean="0">
                <a:solidFill>
                  <a:schemeClr val="tx2"/>
                </a:solidFill>
              </a:rPr>
              <a:t>3.</a:t>
            </a:r>
            <a:r>
              <a:rPr kumimoji="1" lang="zh-TW" altLang="en-US" sz="1400" dirty="0" smtClean="0">
                <a:solidFill>
                  <a:schemeClr val="tx2"/>
                </a:solidFill>
              </a:rPr>
              <a:t>每月盛產農產品產地</a:t>
            </a:r>
            <a:r>
              <a:rPr kumimoji="1" lang="en-US" altLang="zh-TW" sz="1400" dirty="0" smtClean="0">
                <a:solidFill>
                  <a:schemeClr val="tx2"/>
                </a:solidFill>
              </a:rPr>
              <a:t>.</a:t>
            </a:r>
            <a:r>
              <a:rPr kumimoji="1" lang="en-US" altLang="zh-TW" sz="1400" dirty="0" err="1" smtClean="0">
                <a:solidFill>
                  <a:schemeClr val="tx2"/>
                </a:solidFill>
              </a:rPr>
              <a:t>json</a:t>
            </a:r>
            <a:endParaRPr kumimoji="1" lang="en-US" altLang="zh-TW" sz="1400" dirty="0" smtClean="0">
              <a:solidFill>
                <a:schemeClr val="tx2"/>
              </a:solidFill>
            </a:endParaRPr>
          </a:p>
          <a:p>
            <a:r>
              <a:rPr kumimoji="1" lang="en-US" altLang="zh-TW" sz="1400" dirty="0" smtClean="0">
                <a:solidFill>
                  <a:schemeClr val="tx2"/>
                </a:solidFill>
              </a:rPr>
              <a:t>4.</a:t>
            </a:r>
            <a:r>
              <a:rPr kumimoji="1" lang="zh-TW" altLang="en-US" sz="1400" dirty="0" smtClean="0">
                <a:solidFill>
                  <a:schemeClr val="tx2"/>
                </a:solidFill>
              </a:rPr>
              <a:t>農產地</a:t>
            </a:r>
            <a:r>
              <a:rPr kumimoji="1" lang="en-US" altLang="zh-TW" sz="1400" dirty="0" smtClean="0">
                <a:solidFill>
                  <a:schemeClr val="tx2"/>
                </a:solidFill>
              </a:rPr>
              <a:t>.csv</a:t>
            </a:r>
          </a:p>
          <a:p>
            <a:r>
              <a:rPr kumimoji="1" lang="en-US" altLang="zh-TW" sz="1400" dirty="0" smtClean="0">
                <a:solidFill>
                  <a:schemeClr val="tx2"/>
                </a:solidFill>
              </a:rPr>
              <a:t>5.</a:t>
            </a:r>
            <a:r>
              <a:rPr kumimoji="1" lang="zh-TW" altLang="en-US" sz="1400" dirty="0" smtClean="0">
                <a:solidFill>
                  <a:schemeClr val="tx2"/>
                </a:solidFill>
              </a:rPr>
              <a:t>農業生產預測</a:t>
            </a:r>
            <a:r>
              <a:rPr kumimoji="1" lang="en-US" altLang="zh-TW" sz="1400" dirty="0" smtClean="0">
                <a:solidFill>
                  <a:schemeClr val="tx2"/>
                </a:solidFill>
              </a:rPr>
              <a:t>.</a:t>
            </a:r>
            <a:r>
              <a:rPr kumimoji="1" lang="en-US" altLang="zh-TW" sz="1400" dirty="0" err="1" smtClean="0">
                <a:solidFill>
                  <a:schemeClr val="tx2"/>
                </a:solidFill>
              </a:rPr>
              <a:t>json</a:t>
            </a:r>
            <a:endParaRPr kumimoji="1" lang="en-US" altLang="zh-TW" sz="1400" dirty="0" smtClean="0">
              <a:solidFill>
                <a:schemeClr val="tx2"/>
              </a:solidFill>
            </a:endParaRPr>
          </a:p>
          <a:p>
            <a:r>
              <a:rPr kumimoji="1" lang="en-US" altLang="zh-TW" sz="1400" dirty="0" smtClean="0">
                <a:solidFill>
                  <a:schemeClr val="tx2"/>
                </a:solidFill>
              </a:rPr>
              <a:t>6.</a:t>
            </a:r>
            <a:r>
              <a:rPr kumimoji="1" lang="zh-TW" altLang="en-US" sz="1400" dirty="0" smtClean="0">
                <a:solidFill>
                  <a:schemeClr val="tx2"/>
                </a:solidFill>
              </a:rPr>
              <a:t>台灣地區果品生產概況</a:t>
            </a:r>
            <a:r>
              <a:rPr kumimoji="1" lang="en-US" altLang="zh-TW" sz="1400" dirty="0" smtClean="0">
                <a:solidFill>
                  <a:schemeClr val="tx2"/>
                </a:solidFill>
              </a:rPr>
              <a:t>.</a:t>
            </a:r>
            <a:r>
              <a:rPr kumimoji="1" lang="en-US" altLang="zh-TW" sz="1400" dirty="0" err="1" smtClean="0">
                <a:solidFill>
                  <a:schemeClr val="tx2"/>
                </a:solidFill>
              </a:rPr>
              <a:t>json</a:t>
            </a:r>
            <a:endParaRPr kumimoji="1" lang="en-US" altLang="zh-TW" sz="1400" dirty="0" smtClean="0">
              <a:solidFill>
                <a:schemeClr val="tx2"/>
              </a:solidFill>
            </a:endParaRPr>
          </a:p>
          <a:p>
            <a:r>
              <a:rPr kumimoji="1" lang="en-US" altLang="zh-TW" sz="1400" dirty="0" smtClean="0">
                <a:solidFill>
                  <a:schemeClr val="tx2"/>
                </a:solidFill>
              </a:rPr>
              <a:t>7.</a:t>
            </a:r>
            <a:r>
              <a:rPr kumimoji="1" lang="zh-TW" altLang="en-US" sz="1400" dirty="0" smtClean="0">
                <a:solidFill>
                  <a:schemeClr val="tx2"/>
                </a:solidFill>
              </a:rPr>
              <a:t>台灣地區稻作種植、收穫面積及產量</a:t>
            </a:r>
            <a:r>
              <a:rPr kumimoji="1" lang="en-US" altLang="zh-TW" sz="1400" dirty="0" smtClean="0">
                <a:solidFill>
                  <a:schemeClr val="tx2"/>
                </a:solidFill>
              </a:rPr>
              <a:t>.</a:t>
            </a:r>
            <a:r>
              <a:rPr kumimoji="1" lang="en-US" altLang="zh-TW" sz="1400" dirty="0" err="1" smtClean="0">
                <a:solidFill>
                  <a:schemeClr val="tx2"/>
                </a:solidFill>
              </a:rPr>
              <a:t>json</a:t>
            </a:r>
            <a:endParaRPr kumimoji="1" lang="en-US" altLang="zh-TW" sz="1400" dirty="0" smtClean="0">
              <a:solidFill>
                <a:schemeClr val="tx2"/>
              </a:solidFill>
            </a:endParaRPr>
          </a:p>
          <a:p>
            <a:r>
              <a:rPr kumimoji="1" lang="en-US" altLang="zh-TW" sz="1400" dirty="0" smtClean="0">
                <a:solidFill>
                  <a:schemeClr val="tx2"/>
                </a:solidFill>
              </a:rPr>
              <a:t>8.</a:t>
            </a:r>
            <a:r>
              <a:rPr kumimoji="1" lang="zh-TW" altLang="en-US" sz="1400" dirty="0" smtClean="0">
                <a:solidFill>
                  <a:schemeClr val="tx2"/>
                </a:solidFill>
              </a:rPr>
              <a:t>台灣地區蔬菜生產概況</a:t>
            </a:r>
            <a:r>
              <a:rPr kumimoji="1" lang="en-US" altLang="zh-TW" sz="1400" dirty="0" smtClean="0">
                <a:solidFill>
                  <a:schemeClr val="tx2"/>
                </a:solidFill>
              </a:rPr>
              <a:t>.</a:t>
            </a:r>
            <a:r>
              <a:rPr kumimoji="1" lang="en-US" altLang="zh-TW" sz="1400" dirty="0" err="1" smtClean="0">
                <a:solidFill>
                  <a:schemeClr val="tx2"/>
                </a:solidFill>
              </a:rPr>
              <a:t>json</a:t>
            </a:r>
            <a:endParaRPr kumimoji="1" lang="en-US" altLang="zh-TW" sz="1400" dirty="0" smtClean="0">
              <a:solidFill>
                <a:schemeClr val="tx2"/>
              </a:solidFill>
            </a:endParaRPr>
          </a:p>
          <a:p>
            <a:r>
              <a:rPr kumimoji="1" lang="en-US" altLang="zh-TW" sz="1400" dirty="0" smtClean="0">
                <a:solidFill>
                  <a:schemeClr val="tx2"/>
                </a:solidFill>
              </a:rPr>
              <a:t>9.</a:t>
            </a:r>
            <a:r>
              <a:rPr kumimoji="1" lang="zh-TW" altLang="en-US" sz="1400" dirty="0" smtClean="0">
                <a:solidFill>
                  <a:schemeClr val="tx2"/>
                </a:solidFill>
              </a:rPr>
              <a:t>每月氣象</a:t>
            </a:r>
            <a:r>
              <a:rPr kumimoji="1" lang="en-US" altLang="zh-TW" sz="1400" dirty="0" smtClean="0">
                <a:solidFill>
                  <a:schemeClr val="tx2"/>
                </a:solidFill>
              </a:rPr>
              <a:t>-</a:t>
            </a:r>
            <a:r>
              <a:rPr kumimoji="1" lang="zh-TW" altLang="en-US" sz="1400" dirty="0" smtClean="0">
                <a:solidFill>
                  <a:schemeClr val="tx2"/>
                </a:solidFill>
              </a:rPr>
              <a:t>過去</a:t>
            </a:r>
            <a:r>
              <a:rPr kumimoji="1" lang="en-US" altLang="zh-TW" sz="1400" dirty="0" smtClean="0">
                <a:solidFill>
                  <a:schemeClr val="tx2"/>
                </a:solidFill>
              </a:rPr>
              <a:t>9</a:t>
            </a:r>
            <a:r>
              <a:rPr kumimoji="1" lang="zh-TW" altLang="en-US" sz="1400" dirty="0" smtClean="0">
                <a:solidFill>
                  <a:schemeClr val="tx2"/>
                </a:solidFill>
              </a:rPr>
              <a:t>年局屬地面測站每月氣象資料</a:t>
            </a:r>
            <a:endParaRPr kumimoji="1" lang="en-US" altLang="zh-TW" sz="14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322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5742131" y="910328"/>
            <a:ext cx="2700300" cy="38254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直角三角形 59"/>
          <p:cNvSpPr/>
          <p:nvPr/>
        </p:nvSpPr>
        <p:spPr>
          <a:xfrm flipH="1">
            <a:off x="5742130" y="906564"/>
            <a:ext cx="2700300" cy="3825426"/>
          </a:xfrm>
          <a:prstGeom prst="rtTriangle">
            <a:avLst/>
          </a:prstGeom>
          <a:solidFill>
            <a:schemeClr val="bg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5911350" y="2238714"/>
            <a:ext cx="23663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天氣因素應用篩選</a:t>
            </a:r>
            <a:endParaRPr lang="en-US" altLang="zh-CN" sz="1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2" name="TextBox 38"/>
          <p:cNvSpPr txBox="1"/>
          <p:nvPr/>
        </p:nvSpPr>
        <p:spPr>
          <a:xfrm>
            <a:off x="5911351" y="2913908"/>
            <a:ext cx="2366314" cy="966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TW" altLang="en-US" sz="1200" dirty="0">
                <a:solidFill>
                  <a:schemeClr val="bg1"/>
                </a:solidFill>
              </a:rPr>
              <a:t>分析</a:t>
            </a:r>
            <a:r>
              <a:rPr lang="zh-TW" altLang="en-US" sz="1200" dirty="0" smtClean="0">
                <a:solidFill>
                  <a:schemeClr val="bg1"/>
                </a:solidFill>
              </a:rPr>
              <a:t>：</a:t>
            </a:r>
            <a:endParaRPr lang="en-US" altLang="zh-TW" sz="1200" dirty="0" smtClean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TW" altLang="en-US" sz="1200" dirty="0" smtClean="0">
                <a:solidFill>
                  <a:schemeClr val="bg1"/>
                </a:solidFill>
              </a:rPr>
              <a:t>當維度很多時，</a:t>
            </a:r>
            <a:endParaRPr lang="en-US" altLang="zh-TW" sz="1200" dirty="0" smtClean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TW" altLang="en-US" sz="1200" dirty="0" smtClean="0">
                <a:solidFill>
                  <a:schemeClr val="bg1"/>
                </a:solidFill>
              </a:rPr>
              <a:t>利用</a:t>
            </a:r>
            <a:r>
              <a:rPr lang="en-US" altLang="zh-TW" sz="1200" dirty="0" err="1" smtClean="0">
                <a:solidFill>
                  <a:schemeClr val="bg1"/>
                </a:solidFill>
              </a:rPr>
              <a:t>pca</a:t>
            </a:r>
            <a:r>
              <a:rPr lang="zh-TW" altLang="en-US" sz="1200" dirty="0" smtClean="0">
                <a:solidFill>
                  <a:schemeClr val="bg1"/>
                </a:solidFill>
              </a:rPr>
              <a:t>篩選出適合的變數。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63" name="直接连接符 39"/>
          <p:cNvCxnSpPr/>
          <p:nvPr/>
        </p:nvCxnSpPr>
        <p:spPr>
          <a:xfrm flipH="1">
            <a:off x="6372071" y="2166705"/>
            <a:ext cx="41061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5" descr="C:\Documents and Settings\Administrator\桌面\图标\ico\trending-u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922" y="1062160"/>
            <a:ext cx="1194315" cy="119431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實際操作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476520" y="430384"/>
            <a:ext cx="38704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天氣因素應用篩選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68" y="1878596"/>
            <a:ext cx="4764660" cy="1912851"/>
          </a:xfrm>
          <a:prstGeom prst="rect">
            <a:avLst/>
          </a:prstGeom>
        </p:spPr>
      </p:pic>
      <p:cxnSp>
        <p:nvCxnSpPr>
          <p:cNvPr id="7" name="直線接點 6"/>
          <p:cNvCxnSpPr/>
          <p:nvPr/>
        </p:nvCxnSpPr>
        <p:spPr>
          <a:xfrm>
            <a:off x="6012161" y="2166705"/>
            <a:ext cx="21152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8487435" y="45519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10</a:t>
            </a:r>
            <a:endParaRPr kumimoji="1"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1433599" y="1852507"/>
            <a:ext cx="2688351" cy="10801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49203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主要分析：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115326" y="3914360"/>
            <a:ext cx="29197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rgbClr val="00B0F0"/>
                </a:solidFill>
                <a:latin typeface="+mj-ea"/>
                <a:ea typeface="+mj-ea"/>
              </a:rPr>
              <a:t>交易價格與天氣資料</a:t>
            </a:r>
            <a:endParaRPr lang="en-US" altLang="zh-CN" sz="2000" b="1" dirty="0">
              <a:solidFill>
                <a:srgbClr val="00B0F0"/>
              </a:solidFill>
              <a:latin typeface="+mj-ea"/>
              <a:ea typeface="+mj-ea"/>
            </a:endParaRPr>
          </a:p>
        </p:txBody>
      </p:sp>
      <p:sp>
        <p:nvSpPr>
          <p:cNvPr id="43" name="弧形 12"/>
          <p:cNvSpPr/>
          <p:nvPr/>
        </p:nvSpPr>
        <p:spPr>
          <a:xfrm>
            <a:off x="3215312" y="1555426"/>
            <a:ext cx="2484276" cy="2484276"/>
          </a:xfrm>
          <a:prstGeom prst="arc">
            <a:avLst>
              <a:gd name="adj1" fmla="val 10802728"/>
              <a:gd name="adj2" fmla="val 16203320"/>
            </a:avLst>
          </a:prstGeom>
          <a:noFill/>
          <a:ln w="5715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BF3420"/>
              </a:solidFill>
            </a:endParaRPr>
          </a:p>
        </p:txBody>
      </p:sp>
      <p:grpSp>
        <p:nvGrpSpPr>
          <p:cNvPr id="50" name="组合 18"/>
          <p:cNvGrpSpPr/>
          <p:nvPr/>
        </p:nvGrpSpPr>
        <p:grpSpPr>
          <a:xfrm>
            <a:off x="832113" y="2219057"/>
            <a:ext cx="2894575" cy="699996"/>
            <a:chOff x="755576" y="1779662"/>
            <a:chExt cx="2880320" cy="360040"/>
          </a:xfrm>
        </p:grpSpPr>
        <p:cxnSp>
          <p:nvCxnSpPr>
            <p:cNvPr id="51" name="直接连接符 25"/>
            <p:cNvCxnSpPr/>
            <p:nvPr/>
          </p:nvCxnSpPr>
          <p:spPr>
            <a:xfrm>
              <a:off x="755576" y="1779662"/>
              <a:ext cx="195777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26"/>
            <p:cNvCxnSpPr/>
            <p:nvPr/>
          </p:nvCxnSpPr>
          <p:spPr>
            <a:xfrm>
              <a:off x="2713348" y="1779662"/>
              <a:ext cx="922548" cy="36004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矩形 59"/>
          <p:cNvSpPr/>
          <p:nvPr/>
        </p:nvSpPr>
        <p:spPr>
          <a:xfrm>
            <a:off x="3931015" y="2044166"/>
            <a:ext cx="10054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3200" dirty="0" smtClean="0">
                <a:solidFill>
                  <a:srgbClr val="002060"/>
                </a:solidFill>
              </a:rPr>
              <a:t>主要</a:t>
            </a:r>
            <a:endParaRPr lang="en-US" altLang="zh-TW" sz="3200" dirty="0" smtClean="0">
              <a:solidFill>
                <a:srgbClr val="00206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TW" altLang="en-US" sz="3200" dirty="0" smtClean="0">
                <a:solidFill>
                  <a:srgbClr val="002060"/>
                </a:solidFill>
              </a:rPr>
              <a:t>分析</a:t>
            </a:r>
            <a:endParaRPr lang="en-US" altLang="zh-TW" sz="3200" dirty="0" smtClean="0">
              <a:solidFill>
                <a:srgbClr val="002060"/>
              </a:solidFill>
            </a:endParaRPr>
          </a:p>
        </p:txBody>
      </p:sp>
      <p:sp>
        <p:nvSpPr>
          <p:cNvPr id="61" name="弧形 41"/>
          <p:cNvSpPr/>
          <p:nvPr/>
        </p:nvSpPr>
        <p:spPr>
          <a:xfrm rot="16200000">
            <a:off x="3215312" y="1555427"/>
            <a:ext cx="2484276" cy="2484276"/>
          </a:xfrm>
          <a:prstGeom prst="arc">
            <a:avLst>
              <a:gd name="adj1" fmla="val 10802728"/>
              <a:gd name="adj2" fmla="val 16203320"/>
            </a:avLst>
          </a:prstGeom>
          <a:noFill/>
          <a:ln w="57150" cap="rnd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BF3420"/>
              </a:solidFill>
            </a:endParaRPr>
          </a:p>
        </p:txBody>
      </p:sp>
      <p:sp>
        <p:nvSpPr>
          <p:cNvPr id="62" name="弧形 42"/>
          <p:cNvSpPr/>
          <p:nvPr/>
        </p:nvSpPr>
        <p:spPr>
          <a:xfrm rot="10800000">
            <a:off x="3215313" y="1555426"/>
            <a:ext cx="2484276" cy="2484276"/>
          </a:xfrm>
          <a:prstGeom prst="arc">
            <a:avLst>
              <a:gd name="adj1" fmla="val 10802728"/>
              <a:gd name="adj2" fmla="val 16203320"/>
            </a:avLst>
          </a:prstGeom>
          <a:noFill/>
          <a:ln w="5715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BF3420"/>
              </a:solidFill>
            </a:endParaRPr>
          </a:p>
        </p:txBody>
      </p:sp>
      <p:sp>
        <p:nvSpPr>
          <p:cNvPr id="63" name="弧形 43"/>
          <p:cNvSpPr/>
          <p:nvPr/>
        </p:nvSpPr>
        <p:spPr>
          <a:xfrm rot="5400000">
            <a:off x="3215312" y="1555426"/>
            <a:ext cx="2484276" cy="2484276"/>
          </a:xfrm>
          <a:prstGeom prst="arc">
            <a:avLst>
              <a:gd name="adj1" fmla="val 10802728"/>
              <a:gd name="adj2" fmla="val 16203320"/>
            </a:avLst>
          </a:prstGeom>
          <a:noFill/>
          <a:ln w="57150" cap="rnd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BF3420"/>
              </a:solidFill>
            </a:endParaRPr>
          </a:p>
        </p:txBody>
      </p:sp>
      <p:grpSp>
        <p:nvGrpSpPr>
          <p:cNvPr id="64" name="组合 22"/>
          <p:cNvGrpSpPr/>
          <p:nvPr/>
        </p:nvGrpSpPr>
        <p:grpSpPr>
          <a:xfrm rot="10800000">
            <a:off x="5382090" y="3156815"/>
            <a:ext cx="2557837" cy="757545"/>
            <a:chOff x="755576" y="1779662"/>
            <a:chExt cx="2880320" cy="360040"/>
          </a:xfrm>
        </p:grpSpPr>
        <p:cxnSp>
          <p:nvCxnSpPr>
            <p:cNvPr id="65" name="直接连接符 23"/>
            <p:cNvCxnSpPr/>
            <p:nvPr/>
          </p:nvCxnSpPr>
          <p:spPr>
            <a:xfrm>
              <a:off x="755576" y="1779662"/>
              <a:ext cx="195777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24"/>
            <p:cNvCxnSpPr/>
            <p:nvPr/>
          </p:nvCxnSpPr>
          <p:spPr>
            <a:xfrm>
              <a:off x="2713348" y="1779662"/>
              <a:ext cx="922548" cy="36004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矩形 66"/>
          <p:cNvSpPr/>
          <p:nvPr/>
        </p:nvSpPr>
        <p:spPr>
          <a:xfrm>
            <a:off x="701570" y="1806665"/>
            <a:ext cx="22963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solidFill>
                  <a:srgbClr val="00B0F0"/>
                </a:solidFill>
                <a:latin typeface="+mj-ea"/>
                <a:ea typeface="+mj-ea"/>
              </a:rPr>
              <a:t>年產量與天氣資料</a:t>
            </a:r>
            <a:endParaRPr lang="en-US" altLang="zh-CN" sz="2000" b="1" dirty="0">
              <a:solidFill>
                <a:srgbClr val="00B0F0"/>
              </a:solidFill>
              <a:latin typeface="+mj-ea"/>
              <a:ea typeface="+mj-ea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487435" y="455197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9</a:t>
            </a:r>
            <a:endParaRPr kumimoji="1"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476520" y="430384"/>
            <a:ext cx="38704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變數與天氣資料的關係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4987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5742131" y="910328"/>
            <a:ext cx="2700300" cy="38254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直角三角形 59"/>
          <p:cNvSpPr/>
          <p:nvPr/>
        </p:nvSpPr>
        <p:spPr>
          <a:xfrm flipH="1">
            <a:off x="5742130" y="906564"/>
            <a:ext cx="2700300" cy="3825426"/>
          </a:xfrm>
          <a:prstGeom prst="rtTriangle">
            <a:avLst/>
          </a:prstGeom>
          <a:solidFill>
            <a:schemeClr val="bg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5911350" y="2238714"/>
            <a:ext cx="23663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年平均產量與天氣因素</a:t>
            </a:r>
            <a:endParaRPr lang="en-US" altLang="zh-CN" sz="1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2" name="TextBox 38"/>
          <p:cNvSpPr txBox="1"/>
          <p:nvPr/>
        </p:nvSpPr>
        <p:spPr>
          <a:xfrm>
            <a:off x="5911351" y="2796845"/>
            <a:ext cx="2366314" cy="1609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TW" altLang="en-US" sz="1200" dirty="0">
                <a:solidFill>
                  <a:schemeClr val="bg1"/>
                </a:solidFill>
              </a:rPr>
              <a:t>分析</a:t>
            </a:r>
            <a:r>
              <a:rPr lang="zh-TW" altLang="en-US" sz="1200" dirty="0" smtClean="0">
                <a:solidFill>
                  <a:schemeClr val="bg1"/>
                </a:solidFill>
              </a:rPr>
              <a:t>：</a:t>
            </a:r>
            <a:endParaRPr lang="en-US" altLang="zh-TW" sz="1200" dirty="0" smtClean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TW" altLang="en-US" sz="1200" dirty="0" smtClean="0">
                <a:solidFill>
                  <a:schemeClr val="bg1"/>
                </a:solidFill>
              </a:rPr>
              <a:t>以目前資料集做分析，得出參數與年平均產量屬於低相關，若能夠有更完整的資料（時間單位小的農作物產量值），就能做出更完善的模型來作為預測的工具。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63" name="直接连接符 39"/>
          <p:cNvCxnSpPr/>
          <p:nvPr/>
        </p:nvCxnSpPr>
        <p:spPr>
          <a:xfrm flipH="1">
            <a:off x="6372071" y="2166705"/>
            <a:ext cx="41061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5" descr="C:\Documents and Settings\Administrator\桌面\图标\ico\trending-u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922" y="1062160"/>
            <a:ext cx="1194315" cy="119431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實際操作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476520" y="430384"/>
            <a:ext cx="38704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年平均產量與天氣因素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68" y="1503594"/>
            <a:ext cx="4764660" cy="2662857"/>
          </a:xfrm>
          <a:prstGeom prst="rect">
            <a:avLst/>
          </a:prstGeom>
        </p:spPr>
      </p:pic>
      <p:cxnSp>
        <p:nvCxnSpPr>
          <p:cNvPr id="7" name="直線接點 6"/>
          <p:cNvCxnSpPr/>
          <p:nvPr/>
        </p:nvCxnSpPr>
        <p:spPr>
          <a:xfrm>
            <a:off x="6012161" y="2166705"/>
            <a:ext cx="21152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8487435" y="45519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12</a:t>
            </a:r>
            <a:endParaRPr kumimoji="1" lang="zh-TW" altLang="en-US" dirty="0"/>
          </a:p>
        </p:txBody>
      </p:sp>
      <p:sp>
        <p:nvSpPr>
          <p:cNvPr id="3" name="橢圓 2"/>
          <p:cNvSpPr/>
          <p:nvPr/>
        </p:nvSpPr>
        <p:spPr>
          <a:xfrm>
            <a:off x="3581890" y="2931790"/>
            <a:ext cx="585065" cy="2250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1511660" y="2926967"/>
            <a:ext cx="585065" cy="2250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57571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直角三角形 59"/>
          <p:cNvSpPr/>
          <p:nvPr/>
        </p:nvSpPr>
        <p:spPr>
          <a:xfrm flipH="1">
            <a:off x="5742130" y="906564"/>
            <a:ext cx="2700300" cy="3825426"/>
          </a:xfrm>
          <a:prstGeom prst="rtTriangle">
            <a:avLst/>
          </a:prstGeom>
          <a:solidFill>
            <a:schemeClr val="bg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5911350" y="2238714"/>
            <a:ext cx="23663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年平均產量與</a:t>
            </a:r>
            <a:r>
              <a:rPr lang="en-US" altLang="zh-TW" sz="1400" b="1" dirty="0" smtClean="0">
                <a:solidFill>
                  <a:schemeClr val="bg1"/>
                </a:solidFill>
                <a:latin typeface="+mj-ea"/>
                <a:ea typeface="+mj-ea"/>
              </a:rPr>
              <a:t>pca1</a:t>
            </a:r>
            <a:r>
              <a:rPr lang="zh-TW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散佈圖</a:t>
            </a:r>
            <a:endParaRPr lang="en-US" altLang="zh-CN" sz="1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2" name="TextBox 38"/>
          <p:cNvSpPr txBox="1"/>
          <p:nvPr/>
        </p:nvSpPr>
        <p:spPr>
          <a:xfrm>
            <a:off x="5911351" y="2796845"/>
            <a:ext cx="2366314" cy="64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TW" altLang="en-US" sz="1200" dirty="0">
                <a:solidFill>
                  <a:schemeClr val="bg1"/>
                </a:solidFill>
              </a:rPr>
              <a:t>分析</a:t>
            </a:r>
            <a:r>
              <a:rPr lang="zh-TW" altLang="en-US" sz="1200" dirty="0" smtClean="0">
                <a:solidFill>
                  <a:schemeClr val="bg1"/>
                </a:solidFill>
              </a:rPr>
              <a:t>：</a:t>
            </a:r>
            <a:endParaRPr lang="en-US" altLang="zh-TW" sz="1200" dirty="0" smtClean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TW" altLang="en-US" sz="1200" dirty="0" smtClean="0">
                <a:solidFill>
                  <a:schemeClr val="bg1"/>
                </a:solidFill>
              </a:rPr>
              <a:t>說明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63" name="直接连接符 39"/>
          <p:cNvCxnSpPr/>
          <p:nvPr/>
        </p:nvCxnSpPr>
        <p:spPr>
          <a:xfrm flipH="1">
            <a:off x="6372071" y="2166705"/>
            <a:ext cx="41061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實際操作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476520" y="430384"/>
            <a:ext cx="38704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年平均產量與</a:t>
            </a:r>
            <a:r>
              <a:rPr lang="en-US" altLang="zh-TW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pca1</a:t>
            </a:r>
            <a:r>
              <a:rPr lang="zh-TW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散佈圖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24" y="897313"/>
            <a:ext cx="7187901" cy="4090808"/>
          </a:xfrm>
          <a:prstGeom prst="rect">
            <a:avLst/>
          </a:prstGeom>
        </p:spPr>
      </p:pic>
      <p:cxnSp>
        <p:nvCxnSpPr>
          <p:cNvPr id="7" name="直線接點 6"/>
          <p:cNvCxnSpPr/>
          <p:nvPr/>
        </p:nvCxnSpPr>
        <p:spPr>
          <a:xfrm>
            <a:off x="6012161" y="2166705"/>
            <a:ext cx="21152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8487435" y="45519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13</a:t>
            </a:r>
            <a:endParaRPr kumimoji="1" lang="zh-TW" altLang="en-US" dirty="0"/>
          </a:p>
        </p:txBody>
      </p:sp>
      <p:sp>
        <p:nvSpPr>
          <p:cNvPr id="4" name="向上箭號 3"/>
          <p:cNvSpPr/>
          <p:nvPr/>
        </p:nvSpPr>
        <p:spPr>
          <a:xfrm rot="4699194">
            <a:off x="4882494" y="2233631"/>
            <a:ext cx="501475" cy="1126428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39150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主要分析：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115326" y="3914360"/>
            <a:ext cx="29197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rgbClr val="00B0F0"/>
                </a:solidFill>
                <a:latin typeface="+mj-ea"/>
                <a:ea typeface="+mj-ea"/>
              </a:rPr>
              <a:t>交易價格與天氣資料</a:t>
            </a:r>
            <a:endParaRPr lang="en-US" altLang="zh-CN" sz="2000" b="1" dirty="0">
              <a:solidFill>
                <a:srgbClr val="00B0F0"/>
              </a:solidFill>
              <a:latin typeface="+mj-ea"/>
              <a:ea typeface="+mj-ea"/>
            </a:endParaRPr>
          </a:p>
        </p:txBody>
      </p:sp>
      <p:sp>
        <p:nvSpPr>
          <p:cNvPr id="43" name="弧形 12"/>
          <p:cNvSpPr/>
          <p:nvPr/>
        </p:nvSpPr>
        <p:spPr>
          <a:xfrm>
            <a:off x="3215312" y="1555426"/>
            <a:ext cx="2484276" cy="2484276"/>
          </a:xfrm>
          <a:prstGeom prst="arc">
            <a:avLst>
              <a:gd name="adj1" fmla="val 10802728"/>
              <a:gd name="adj2" fmla="val 16203320"/>
            </a:avLst>
          </a:prstGeom>
          <a:noFill/>
          <a:ln w="5715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BF3420"/>
              </a:solidFill>
            </a:endParaRPr>
          </a:p>
        </p:txBody>
      </p:sp>
      <p:grpSp>
        <p:nvGrpSpPr>
          <p:cNvPr id="50" name="组合 18"/>
          <p:cNvGrpSpPr/>
          <p:nvPr/>
        </p:nvGrpSpPr>
        <p:grpSpPr>
          <a:xfrm>
            <a:off x="832113" y="2219057"/>
            <a:ext cx="2894575" cy="699996"/>
            <a:chOff x="755576" y="1779662"/>
            <a:chExt cx="2880320" cy="360040"/>
          </a:xfrm>
        </p:grpSpPr>
        <p:cxnSp>
          <p:nvCxnSpPr>
            <p:cNvPr id="51" name="直接连接符 25"/>
            <p:cNvCxnSpPr/>
            <p:nvPr/>
          </p:nvCxnSpPr>
          <p:spPr>
            <a:xfrm>
              <a:off x="755576" y="1779662"/>
              <a:ext cx="195777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26"/>
            <p:cNvCxnSpPr/>
            <p:nvPr/>
          </p:nvCxnSpPr>
          <p:spPr>
            <a:xfrm>
              <a:off x="2713348" y="1779662"/>
              <a:ext cx="922548" cy="36004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矩形 59"/>
          <p:cNvSpPr/>
          <p:nvPr/>
        </p:nvSpPr>
        <p:spPr>
          <a:xfrm>
            <a:off x="3931015" y="2044166"/>
            <a:ext cx="10054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3200" dirty="0" smtClean="0">
                <a:solidFill>
                  <a:srgbClr val="002060"/>
                </a:solidFill>
              </a:rPr>
              <a:t>主要</a:t>
            </a:r>
            <a:endParaRPr lang="en-US" altLang="zh-TW" sz="3200" dirty="0" smtClean="0">
              <a:solidFill>
                <a:srgbClr val="00206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TW" altLang="en-US" sz="3200" dirty="0" smtClean="0">
                <a:solidFill>
                  <a:srgbClr val="002060"/>
                </a:solidFill>
              </a:rPr>
              <a:t>分析</a:t>
            </a:r>
            <a:endParaRPr lang="en-US" altLang="zh-TW" sz="3200" dirty="0" smtClean="0">
              <a:solidFill>
                <a:srgbClr val="002060"/>
              </a:solidFill>
            </a:endParaRPr>
          </a:p>
        </p:txBody>
      </p:sp>
      <p:sp>
        <p:nvSpPr>
          <p:cNvPr id="61" name="弧形 41"/>
          <p:cNvSpPr/>
          <p:nvPr/>
        </p:nvSpPr>
        <p:spPr>
          <a:xfrm rot="16200000">
            <a:off x="3215312" y="1555427"/>
            <a:ext cx="2484276" cy="2484276"/>
          </a:xfrm>
          <a:prstGeom prst="arc">
            <a:avLst>
              <a:gd name="adj1" fmla="val 10802728"/>
              <a:gd name="adj2" fmla="val 16203320"/>
            </a:avLst>
          </a:prstGeom>
          <a:noFill/>
          <a:ln w="57150" cap="rnd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BF3420"/>
              </a:solidFill>
            </a:endParaRPr>
          </a:p>
        </p:txBody>
      </p:sp>
      <p:sp>
        <p:nvSpPr>
          <p:cNvPr id="62" name="弧形 42"/>
          <p:cNvSpPr/>
          <p:nvPr/>
        </p:nvSpPr>
        <p:spPr>
          <a:xfrm rot="10800000">
            <a:off x="3215313" y="1555426"/>
            <a:ext cx="2484276" cy="2484276"/>
          </a:xfrm>
          <a:prstGeom prst="arc">
            <a:avLst>
              <a:gd name="adj1" fmla="val 10802728"/>
              <a:gd name="adj2" fmla="val 16203320"/>
            </a:avLst>
          </a:prstGeom>
          <a:noFill/>
          <a:ln w="5715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BF3420"/>
              </a:solidFill>
            </a:endParaRPr>
          </a:p>
        </p:txBody>
      </p:sp>
      <p:sp>
        <p:nvSpPr>
          <p:cNvPr id="63" name="弧形 43"/>
          <p:cNvSpPr/>
          <p:nvPr/>
        </p:nvSpPr>
        <p:spPr>
          <a:xfrm rot="5400000">
            <a:off x="3215312" y="1555426"/>
            <a:ext cx="2484276" cy="2484276"/>
          </a:xfrm>
          <a:prstGeom prst="arc">
            <a:avLst>
              <a:gd name="adj1" fmla="val 10802728"/>
              <a:gd name="adj2" fmla="val 16203320"/>
            </a:avLst>
          </a:prstGeom>
          <a:noFill/>
          <a:ln w="57150" cap="rnd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BF3420"/>
              </a:solidFill>
            </a:endParaRPr>
          </a:p>
        </p:txBody>
      </p:sp>
      <p:grpSp>
        <p:nvGrpSpPr>
          <p:cNvPr id="64" name="组合 22"/>
          <p:cNvGrpSpPr/>
          <p:nvPr/>
        </p:nvGrpSpPr>
        <p:grpSpPr>
          <a:xfrm rot="10800000">
            <a:off x="5382090" y="3156815"/>
            <a:ext cx="2557837" cy="757545"/>
            <a:chOff x="755576" y="1779662"/>
            <a:chExt cx="2880320" cy="360040"/>
          </a:xfrm>
        </p:grpSpPr>
        <p:cxnSp>
          <p:nvCxnSpPr>
            <p:cNvPr id="65" name="直接连接符 23"/>
            <p:cNvCxnSpPr/>
            <p:nvPr/>
          </p:nvCxnSpPr>
          <p:spPr>
            <a:xfrm>
              <a:off x="755576" y="1779662"/>
              <a:ext cx="195777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24"/>
            <p:cNvCxnSpPr/>
            <p:nvPr/>
          </p:nvCxnSpPr>
          <p:spPr>
            <a:xfrm>
              <a:off x="2713348" y="1779662"/>
              <a:ext cx="922548" cy="36004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矩形 66"/>
          <p:cNvSpPr/>
          <p:nvPr/>
        </p:nvSpPr>
        <p:spPr>
          <a:xfrm>
            <a:off x="701570" y="1806665"/>
            <a:ext cx="22963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solidFill>
                  <a:srgbClr val="00B0F0"/>
                </a:solidFill>
                <a:latin typeface="+mj-ea"/>
                <a:ea typeface="+mj-ea"/>
              </a:rPr>
              <a:t>年產量與天氣資料</a:t>
            </a:r>
            <a:endParaRPr lang="en-US" altLang="zh-CN" sz="2000" b="1" dirty="0">
              <a:solidFill>
                <a:srgbClr val="00B0F0"/>
              </a:solidFill>
              <a:latin typeface="+mj-ea"/>
              <a:ea typeface="+mj-ea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487435" y="455197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9</a:t>
            </a:r>
            <a:endParaRPr kumimoji="1"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476520" y="430384"/>
            <a:ext cx="38704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變數與天氣資料的關係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8162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5742131" y="910328"/>
            <a:ext cx="2700300" cy="38254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直角三角形 59"/>
          <p:cNvSpPr/>
          <p:nvPr/>
        </p:nvSpPr>
        <p:spPr>
          <a:xfrm flipH="1">
            <a:off x="5742130" y="906564"/>
            <a:ext cx="2700300" cy="3825426"/>
          </a:xfrm>
          <a:prstGeom prst="rtTriangle">
            <a:avLst/>
          </a:prstGeom>
          <a:solidFill>
            <a:schemeClr val="bg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5911350" y="2238714"/>
            <a:ext cx="23663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交易價格與天氣因素</a:t>
            </a:r>
            <a:endParaRPr lang="en-US" altLang="zh-CN" sz="1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2" name="TextBox 38"/>
          <p:cNvSpPr txBox="1"/>
          <p:nvPr/>
        </p:nvSpPr>
        <p:spPr>
          <a:xfrm>
            <a:off x="5911351" y="2796845"/>
            <a:ext cx="2366314" cy="112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TW" altLang="en-US" sz="1200" dirty="0">
                <a:solidFill>
                  <a:schemeClr val="bg1"/>
                </a:solidFill>
              </a:rPr>
              <a:t>分析</a:t>
            </a:r>
            <a:r>
              <a:rPr lang="zh-TW" altLang="en-US" sz="1200" dirty="0" smtClean="0">
                <a:solidFill>
                  <a:schemeClr val="bg1"/>
                </a:solidFill>
              </a:rPr>
              <a:t>：</a:t>
            </a:r>
            <a:endParaRPr lang="en-US" altLang="zh-TW" sz="1200" dirty="0" smtClean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TW" altLang="en-US" sz="1200" dirty="0">
                <a:solidFill>
                  <a:schemeClr val="bg1"/>
                </a:solidFill>
              </a:rPr>
              <a:t>以目前資料集做分析，得出參數</a:t>
            </a:r>
            <a:r>
              <a:rPr lang="zh-TW" altLang="en-US" sz="1200" dirty="0" smtClean="0">
                <a:solidFill>
                  <a:schemeClr val="bg1"/>
                </a:solidFill>
              </a:rPr>
              <a:t>與平均價格屬於</a:t>
            </a:r>
            <a:r>
              <a:rPr lang="zh-TW" altLang="en-US" sz="1200" dirty="0">
                <a:solidFill>
                  <a:schemeClr val="bg1"/>
                </a:solidFill>
              </a:rPr>
              <a:t>低</a:t>
            </a:r>
            <a:r>
              <a:rPr lang="zh-TW" altLang="en-US" sz="1200" dirty="0" smtClean="0">
                <a:solidFill>
                  <a:schemeClr val="bg1"/>
                </a:solidFill>
              </a:rPr>
              <a:t>相關，且為負相關。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63" name="直接连接符 39"/>
          <p:cNvCxnSpPr/>
          <p:nvPr/>
        </p:nvCxnSpPr>
        <p:spPr>
          <a:xfrm flipH="1">
            <a:off x="6372071" y="2166705"/>
            <a:ext cx="41061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5" descr="C:\Documents and Settings\Administrator\桌面\图标\ico\trending-u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922" y="1062160"/>
            <a:ext cx="1194315" cy="119431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實際操作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476520" y="430384"/>
            <a:ext cx="38704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交易價格與天氣因素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79" y="1494245"/>
            <a:ext cx="4764660" cy="2605200"/>
          </a:xfrm>
          <a:prstGeom prst="rect">
            <a:avLst/>
          </a:prstGeom>
        </p:spPr>
      </p:pic>
      <p:cxnSp>
        <p:nvCxnSpPr>
          <p:cNvPr id="7" name="直線接點 6"/>
          <p:cNvCxnSpPr/>
          <p:nvPr/>
        </p:nvCxnSpPr>
        <p:spPr>
          <a:xfrm>
            <a:off x="6012161" y="2166705"/>
            <a:ext cx="21152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8487435" y="45519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15</a:t>
            </a:r>
            <a:endParaRPr kumimoji="1" lang="zh-TW" altLang="en-US" dirty="0"/>
          </a:p>
        </p:txBody>
      </p:sp>
      <p:sp>
        <p:nvSpPr>
          <p:cNvPr id="14" name="橢圓 13"/>
          <p:cNvSpPr/>
          <p:nvPr/>
        </p:nvSpPr>
        <p:spPr>
          <a:xfrm>
            <a:off x="1520502" y="2934176"/>
            <a:ext cx="645784" cy="21809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3626895" y="2896552"/>
            <a:ext cx="585065" cy="2250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62649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80" y="906564"/>
            <a:ext cx="5747389" cy="3845997"/>
          </a:xfrm>
          <a:prstGeom prst="rect">
            <a:avLst/>
          </a:prstGeom>
        </p:spPr>
      </p:pic>
      <p:sp>
        <p:nvSpPr>
          <p:cNvPr id="60" name="直角三角形 59"/>
          <p:cNvSpPr/>
          <p:nvPr/>
        </p:nvSpPr>
        <p:spPr>
          <a:xfrm flipH="1">
            <a:off x="5742130" y="906564"/>
            <a:ext cx="2700300" cy="3825426"/>
          </a:xfrm>
          <a:prstGeom prst="rtTriangle">
            <a:avLst/>
          </a:prstGeom>
          <a:solidFill>
            <a:schemeClr val="bg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5911350" y="2238714"/>
            <a:ext cx="23663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年平均產量與</a:t>
            </a:r>
            <a:r>
              <a:rPr lang="en-US" altLang="zh-TW" sz="1400" b="1" dirty="0" smtClean="0">
                <a:solidFill>
                  <a:schemeClr val="bg1"/>
                </a:solidFill>
                <a:latin typeface="+mj-ea"/>
                <a:ea typeface="+mj-ea"/>
              </a:rPr>
              <a:t>pca1</a:t>
            </a:r>
            <a:r>
              <a:rPr lang="zh-TW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散佈圖</a:t>
            </a:r>
            <a:endParaRPr lang="en-US" altLang="zh-CN" sz="1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2" name="TextBox 38"/>
          <p:cNvSpPr txBox="1"/>
          <p:nvPr/>
        </p:nvSpPr>
        <p:spPr>
          <a:xfrm>
            <a:off x="5911351" y="2796845"/>
            <a:ext cx="2366314" cy="64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TW" altLang="en-US" sz="1200" dirty="0">
                <a:solidFill>
                  <a:schemeClr val="bg1"/>
                </a:solidFill>
              </a:rPr>
              <a:t>分析</a:t>
            </a:r>
            <a:r>
              <a:rPr lang="zh-TW" altLang="en-US" sz="1200" dirty="0" smtClean="0">
                <a:solidFill>
                  <a:schemeClr val="bg1"/>
                </a:solidFill>
              </a:rPr>
              <a:t>：</a:t>
            </a:r>
            <a:endParaRPr lang="en-US" altLang="zh-TW" sz="1200" dirty="0" smtClean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TW" altLang="en-US" sz="1200" dirty="0" smtClean="0">
                <a:solidFill>
                  <a:schemeClr val="bg1"/>
                </a:solidFill>
              </a:rPr>
              <a:t>說明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63" name="直接连接符 39"/>
          <p:cNvCxnSpPr/>
          <p:nvPr/>
        </p:nvCxnSpPr>
        <p:spPr>
          <a:xfrm flipH="1">
            <a:off x="6372071" y="2166705"/>
            <a:ext cx="41061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實際操作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476520" y="430384"/>
            <a:ext cx="38704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年平均產量與</a:t>
            </a:r>
            <a:r>
              <a:rPr lang="en-US" altLang="zh-TW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pca1</a:t>
            </a:r>
            <a:r>
              <a:rPr lang="zh-TW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散佈圖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" name="直線接點 6"/>
          <p:cNvCxnSpPr/>
          <p:nvPr/>
        </p:nvCxnSpPr>
        <p:spPr>
          <a:xfrm>
            <a:off x="6012161" y="2166705"/>
            <a:ext cx="21152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8487435" y="45519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16</a:t>
            </a:r>
            <a:endParaRPr kumimoji="1" lang="zh-TW" altLang="en-US" dirty="0"/>
          </a:p>
        </p:txBody>
      </p:sp>
      <p:sp>
        <p:nvSpPr>
          <p:cNvPr id="4" name="向上箭號 3"/>
          <p:cNvSpPr/>
          <p:nvPr/>
        </p:nvSpPr>
        <p:spPr>
          <a:xfrm rot="6696264">
            <a:off x="4935994" y="1829388"/>
            <a:ext cx="501475" cy="1126428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28722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直角三角形 59"/>
          <p:cNvSpPr/>
          <p:nvPr/>
        </p:nvSpPr>
        <p:spPr>
          <a:xfrm flipH="1">
            <a:off x="5742130" y="906564"/>
            <a:ext cx="2700300" cy="3825426"/>
          </a:xfrm>
          <a:prstGeom prst="rtTriangle">
            <a:avLst/>
          </a:prstGeom>
          <a:solidFill>
            <a:schemeClr val="bg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5911350" y="2238714"/>
            <a:ext cx="23663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年平均產量與</a:t>
            </a:r>
            <a:r>
              <a:rPr lang="en-US" altLang="zh-TW" sz="1400" b="1" dirty="0" smtClean="0">
                <a:solidFill>
                  <a:schemeClr val="bg1"/>
                </a:solidFill>
                <a:latin typeface="+mj-ea"/>
                <a:ea typeface="+mj-ea"/>
              </a:rPr>
              <a:t>pca1</a:t>
            </a:r>
            <a:r>
              <a:rPr lang="zh-TW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散佈圖</a:t>
            </a:r>
            <a:endParaRPr lang="en-US" altLang="zh-CN" sz="1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63" name="直接连接符 39"/>
          <p:cNvCxnSpPr/>
          <p:nvPr/>
        </p:nvCxnSpPr>
        <p:spPr>
          <a:xfrm flipH="1">
            <a:off x="6372071" y="2166705"/>
            <a:ext cx="41061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實際操作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cxnSp>
        <p:nvCxnSpPr>
          <p:cNvPr id="7" name="直線接點 6"/>
          <p:cNvCxnSpPr/>
          <p:nvPr/>
        </p:nvCxnSpPr>
        <p:spPr>
          <a:xfrm>
            <a:off x="5652120" y="2092099"/>
            <a:ext cx="21152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8487435" y="45519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1</a:t>
            </a:r>
            <a:r>
              <a:rPr kumimoji="1" lang="en-US" altLang="zh-TW" dirty="0"/>
              <a:t>7</a:t>
            </a:r>
            <a:endParaRPr kumimoji="1" lang="zh-TW" altLang="en-US" dirty="0"/>
          </a:p>
        </p:txBody>
      </p:sp>
      <p:sp>
        <p:nvSpPr>
          <p:cNvPr id="15" name="弧形 12"/>
          <p:cNvSpPr/>
          <p:nvPr/>
        </p:nvSpPr>
        <p:spPr>
          <a:xfrm>
            <a:off x="926595" y="1446625"/>
            <a:ext cx="2484276" cy="2484276"/>
          </a:xfrm>
          <a:prstGeom prst="arc">
            <a:avLst>
              <a:gd name="adj1" fmla="val 10802728"/>
              <a:gd name="adj2" fmla="val 16203320"/>
            </a:avLst>
          </a:prstGeom>
          <a:noFill/>
          <a:ln w="5715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BF3420"/>
              </a:solidFill>
            </a:endParaRPr>
          </a:p>
        </p:txBody>
      </p:sp>
      <p:sp>
        <p:nvSpPr>
          <p:cNvPr id="16" name="弧形 41"/>
          <p:cNvSpPr/>
          <p:nvPr/>
        </p:nvSpPr>
        <p:spPr>
          <a:xfrm rot="16200000">
            <a:off x="926595" y="1446626"/>
            <a:ext cx="2484276" cy="2484276"/>
          </a:xfrm>
          <a:prstGeom prst="arc">
            <a:avLst>
              <a:gd name="adj1" fmla="val 10802728"/>
              <a:gd name="adj2" fmla="val 16203320"/>
            </a:avLst>
          </a:prstGeom>
          <a:noFill/>
          <a:ln w="57150" cap="rnd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BF3420"/>
              </a:solidFill>
            </a:endParaRPr>
          </a:p>
        </p:txBody>
      </p:sp>
      <p:sp>
        <p:nvSpPr>
          <p:cNvPr id="17" name="弧形 42"/>
          <p:cNvSpPr/>
          <p:nvPr/>
        </p:nvSpPr>
        <p:spPr>
          <a:xfrm rot="10800000">
            <a:off x="926596" y="1446625"/>
            <a:ext cx="2484276" cy="2484276"/>
          </a:xfrm>
          <a:prstGeom prst="arc">
            <a:avLst>
              <a:gd name="adj1" fmla="val 10802728"/>
              <a:gd name="adj2" fmla="val 16203320"/>
            </a:avLst>
          </a:prstGeom>
          <a:noFill/>
          <a:ln w="5715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BF3420"/>
              </a:solidFill>
            </a:endParaRPr>
          </a:p>
        </p:txBody>
      </p:sp>
      <p:sp>
        <p:nvSpPr>
          <p:cNvPr id="18" name="弧形 43"/>
          <p:cNvSpPr/>
          <p:nvPr/>
        </p:nvSpPr>
        <p:spPr>
          <a:xfrm rot="5400000">
            <a:off x="926595" y="1446625"/>
            <a:ext cx="2484276" cy="2484276"/>
          </a:xfrm>
          <a:prstGeom prst="arc">
            <a:avLst>
              <a:gd name="adj1" fmla="val 10802728"/>
              <a:gd name="adj2" fmla="val 16203320"/>
            </a:avLst>
          </a:prstGeom>
          <a:noFill/>
          <a:ln w="57150" cap="rnd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BF342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613790" y="2108061"/>
            <a:ext cx="1005403" cy="7431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3200" dirty="0" smtClean="0">
                <a:solidFill>
                  <a:srgbClr val="002060"/>
                </a:solidFill>
              </a:rPr>
              <a:t>分析</a:t>
            </a:r>
            <a:endParaRPr lang="en-US" altLang="zh-TW" sz="3200" dirty="0" smtClean="0">
              <a:solidFill>
                <a:srgbClr val="002060"/>
              </a:solidFill>
            </a:endParaRPr>
          </a:p>
        </p:txBody>
      </p:sp>
      <p:cxnSp>
        <p:nvCxnSpPr>
          <p:cNvPr id="10" name="直線接點 9"/>
          <p:cNvCxnSpPr/>
          <p:nvPr/>
        </p:nvCxnSpPr>
        <p:spPr>
          <a:xfrm flipV="1">
            <a:off x="1517465" y="2885307"/>
            <a:ext cx="1198054" cy="85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4737874" y="2688763"/>
            <a:ext cx="1214725" cy="26869"/>
          </a:xfrm>
          <a:prstGeom prst="straightConnector1">
            <a:avLst/>
          </a:prstGeom>
          <a:noFill/>
          <a:ln w="57150" cap="rnd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3410870" y="2675577"/>
            <a:ext cx="1327004" cy="13186"/>
          </a:xfrm>
          <a:prstGeom prst="straightConnector1">
            <a:avLst/>
          </a:prstGeom>
          <a:noFill/>
          <a:ln w="5715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等腰三角形 27"/>
          <p:cNvSpPr/>
          <p:nvPr/>
        </p:nvSpPr>
        <p:spPr>
          <a:xfrm rot="19687803">
            <a:off x="5866763" y="2505379"/>
            <a:ext cx="311715" cy="279086"/>
          </a:xfrm>
          <a:prstGeom prst="triangle">
            <a:avLst/>
          </a:pr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4247138" y="1905557"/>
            <a:ext cx="1005403" cy="7431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3200" dirty="0" smtClean="0">
                <a:solidFill>
                  <a:srgbClr val="1D8AC1"/>
                </a:solidFill>
              </a:rPr>
              <a:t>套</a:t>
            </a:r>
            <a:r>
              <a:rPr lang="zh-TW" altLang="en-US" sz="3200" dirty="0">
                <a:solidFill>
                  <a:srgbClr val="1D8AC1"/>
                </a:solidFill>
              </a:rPr>
              <a:t>用</a:t>
            </a:r>
            <a:endParaRPr lang="en-US" altLang="zh-TW" sz="3200" dirty="0" smtClean="0">
              <a:solidFill>
                <a:srgbClr val="1D8AC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391264" y="2211710"/>
            <a:ext cx="18261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3200" dirty="0" smtClean="0">
                <a:solidFill>
                  <a:srgbClr val="002060"/>
                </a:solidFill>
              </a:rPr>
              <a:t>頁面製作</a:t>
            </a:r>
            <a:endParaRPr lang="en-US" altLang="zh-TW" sz="3200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6995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7B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" y="2166705"/>
            <a:ext cx="9144000" cy="450051"/>
          </a:xfrm>
          <a:prstGeom prst="rect">
            <a:avLst/>
          </a:prstGeom>
          <a:solidFill>
            <a:srgbClr val="1D8A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495" y="-1433695"/>
            <a:ext cx="3720890" cy="8094075"/>
          </a:xfrm>
          <a:prstGeom prst="rect">
            <a:avLst/>
          </a:prstGeom>
          <a:noFill/>
          <a:effectLst>
            <a:outerShdw blurRad="165100" dist="76200" dir="1200000" algn="tl" rotWithShape="0">
              <a:prstClr val="black">
                <a:alpha val="1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51997" dirty="0">
                <a:solidFill>
                  <a:schemeClr val="bg1"/>
                </a:solidFill>
                <a:latin typeface="+mj-lt"/>
              </a:rPr>
              <a:t>3</a:t>
            </a:r>
            <a:endParaRPr lang="zh-CN" altLang="en-US" sz="51997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79089" y="2155091"/>
            <a:ext cx="5178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TW" altLang="en-US" sz="2400" dirty="0" smtClean="0">
                <a:solidFill>
                  <a:schemeClr val="bg1"/>
                </a:solidFill>
              </a:rPr>
              <a:t>網頁架設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393633" y="1266605"/>
            <a:ext cx="27503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altLang="zh-CN" sz="4400">
                <a:solidFill>
                  <a:schemeClr val="bg1"/>
                </a:solidFill>
                <a:latin typeface="Impact"/>
              </a:rPr>
              <a:t>PART THREE</a:t>
            </a:r>
            <a:endParaRPr lang="zh-CN" altLang="en-US" sz="4400" dirty="0">
              <a:solidFill>
                <a:schemeClr val="bg1"/>
              </a:solidFill>
              <a:latin typeface="Impac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487435" y="45519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18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943370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12858" y="325618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rgbClr val="103154"/>
                </a:solidFill>
              </a:rPr>
              <a:t>CONTENTS</a:t>
            </a:r>
            <a:endParaRPr kumimoji="1" lang="zh-CN" altLang="en-US" sz="3600" b="1" dirty="0">
              <a:solidFill>
                <a:srgbClr val="103154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96711" y="1794947"/>
            <a:ext cx="1458278" cy="73866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100" b="1" dirty="0">
                <a:solidFill>
                  <a:schemeClr val="bg1"/>
                </a:solidFill>
              </a:rPr>
              <a:t>PART</a:t>
            </a:r>
            <a:r>
              <a:rPr kumimoji="1" lang="zh-CN" altLang="en-US" sz="2100" b="1" dirty="0">
                <a:solidFill>
                  <a:schemeClr val="bg1"/>
                </a:solidFill>
              </a:rPr>
              <a:t> </a:t>
            </a:r>
            <a:r>
              <a:rPr kumimoji="1" lang="en-US" altLang="zh-CN" sz="2100" b="1" dirty="0">
                <a:solidFill>
                  <a:schemeClr val="bg1"/>
                </a:solidFill>
              </a:rPr>
              <a:t>ONE</a:t>
            </a:r>
            <a:endParaRPr kumimoji="1" lang="zh-CN" altLang="en-US" sz="2100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96711" y="2866581"/>
            <a:ext cx="1458278" cy="73866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100" b="1" dirty="0">
                <a:solidFill>
                  <a:schemeClr val="bg1"/>
                </a:solidFill>
              </a:rPr>
              <a:t>PART</a:t>
            </a:r>
            <a:r>
              <a:rPr kumimoji="1" lang="zh-CN" altLang="en-US" sz="2100" b="1" dirty="0">
                <a:solidFill>
                  <a:schemeClr val="bg1"/>
                </a:solidFill>
              </a:rPr>
              <a:t> </a:t>
            </a:r>
            <a:r>
              <a:rPr kumimoji="1" lang="en-US" altLang="zh-CN" sz="2100" b="1" dirty="0">
                <a:solidFill>
                  <a:schemeClr val="bg1"/>
                </a:solidFill>
              </a:rPr>
              <a:t>TWO</a:t>
            </a:r>
            <a:endParaRPr kumimoji="1" lang="zh-CN" altLang="en-US" sz="2100" b="1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344495" y="1706865"/>
            <a:ext cx="31104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/>
              <a:t>團隊介紹</a:t>
            </a:r>
            <a:r>
              <a:rPr lang="en-US" altLang="zh-TW" sz="1400" dirty="0"/>
              <a:t>……..2</a:t>
            </a:r>
            <a:endParaRPr lang="zh-TW" altLang="en-US" sz="1400" dirty="0"/>
          </a:p>
          <a:p>
            <a:r>
              <a:rPr lang="zh-TW" altLang="en-US" sz="1400" dirty="0"/>
              <a:t>製作動機</a:t>
            </a:r>
            <a:r>
              <a:rPr lang="en-US" altLang="zh-TW" sz="1400" dirty="0"/>
              <a:t>……..</a:t>
            </a:r>
            <a:r>
              <a:rPr lang="en-US" altLang="zh-TW" sz="1400" dirty="0" smtClean="0"/>
              <a:t>3</a:t>
            </a:r>
          </a:p>
          <a:p>
            <a:r>
              <a:rPr lang="zh-TW" altLang="en-US" sz="1400" dirty="0" smtClean="0"/>
              <a:t>時間軸</a:t>
            </a:r>
            <a:r>
              <a:rPr lang="mr-IN" altLang="zh-TW" sz="1400" dirty="0" smtClean="0"/>
              <a:t>………</a:t>
            </a:r>
            <a:r>
              <a:rPr lang="en-US" altLang="zh-TW" sz="1400" dirty="0" smtClean="0"/>
              <a:t>..5</a:t>
            </a:r>
          </a:p>
          <a:p>
            <a:r>
              <a:rPr lang="zh-TW" altLang="en-US" sz="1400" dirty="0" smtClean="0"/>
              <a:t>初步構想</a:t>
            </a:r>
            <a:r>
              <a:rPr lang="mr-IN" altLang="zh-TW" sz="1400" dirty="0" smtClean="0"/>
              <a:t>……</a:t>
            </a:r>
            <a:r>
              <a:rPr lang="en-US" altLang="zh-TW" sz="1400" dirty="0" smtClean="0"/>
              <a:t>..6</a:t>
            </a:r>
            <a:endParaRPr lang="zh-TW" altLang="en-US" sz="1400" dirty="0"/>
          </a:p>
        </p:txBody>
      </p:sp>
      <p:sp>
        <p:nvSpPr>
          <p:cNvPr id="9" name="矩形 8"/>
          <p:cNvSpPr/>
          <p:nvPr/>
        </p:nvSpPr>
        <p:spPr>
          <a:xfrm>
            <a:off x="6033521" y="1853070"/>
            <a:ext cx="31104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 smtClean="0"/>
              <a:t>頁面設計</a:t>
            </a:r>
            <a:r>
              <a:rPr lang="mr-IN" altLang="zh-TW" sz="1400" dirty="0" smtClean="0"/>
              <a:t>……..</a:t>
            </a:r>
            <a:r>
              <a:rPr lang="en-US" altLang="zh-TW" sz="1400" dirty="0" smtClean="0"/>
              <a:t>18</a:t>
            </a:r>
          </a:p>
          <a:p>
            <a:r>
              <a:rPr lang="zh-TW" altLang="en-US" sz="1400" dirty="0" smtClean="0"/>
              <a:t>實際頁面介紹</a:t>
            </a:r>
            <a:r>
              <a:rPr lang="mr-IN" altLang="zh-TW" sz="1400" dirty="0" smtClean="0"/>
              <a:t>……</a:t>
            </a:r>
            <a:r>
              <a:rPr lang="en-US" altLang="zh-TW" sz="1400" dirty="0" smtClean="0"/>
              <a:t>..25</a:t>
            </a:r>
            <a:endParaRPr lang="mr-IN" altLang="zh-TW" sz="1400" dirty="0"/>
          </a:p>
        </p:txBody>
      </p:sp>
      <p:sp>
        <p:nvSpPr>
          <p:cNvPr id="10" name="文本框 9"/>
          <p:cNvSpPr txBox="1"/>
          <p:nvPr/>
        </p:nvSpPr>
        <p:spPr>
          <a:xfrm>
            <a:off x="4475944" y="1792433"/>
            <a:ext cx="1446206" cy="73866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100" b="1" dirty="0">
                <a:solidFill>
                  <a:schemeClr val="bg1"/>
                </a:solidFill>
              </a:rPr>
              <a:t>PART</a:t>
            </a:r>
            <a:r>
              <a:rPr kumimoji="1" lang="zh-CN" altLang="en-US" sz="2100" b="1" dirty="0">
                <a:solidFill>
                  <a:schemeClr val="bg1"/>
                </a:solidFill>
              </a:rPr>
              <a:t> </a:t>
            </a:r>
            <a:r>
              <a:rPr kumimoji="1" lang="en-US" altLang="zh-CN" sz="2100" b="1" dirty="0">
                <a:solidFill>
                  <a:schemeClr val="bg1"/>
                </a:solidFill>
              </a:rPr>
              <a:t>THREE</a:t>
            </a:r>
            <a:endParaRPr kumimoji="1" lang="zh-CN" altLang="en-US" sz="2100" b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94481" y="3029702"/>
            <a:ext cx="1474514" cy="73866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100" b="1" dirty="0">
                <a:solidFill>
                  <a:schemeClr val="bg1"/>
                </a:solidFill>
              </a:rPr>
              <a:t>PART</a:t>
            </a:r>
            <a:r>
              <a:rPr kumimoji="1" lang="zh-CN" altLang="en-US" sz="2100" b="1" dirty="0">
                <a:solidFill>
                  <a:schemeClr val="bg1"/>
                </a:solidFill>
              </a:rPr>
              <a:t> </a:t>
            </a:r>
            <a:r>
              <a:rPr kumimoji="1" lang="en-US" altLang="zh-CN" sz="2100" b="1" dirty="0">
                <a:solidFill>
                  <a:schemeClr val="bg1"/>
                </a:solidFill>
              </a:rPr>
              <a:t>FOUR</a:t>
            </a:r>
            <a:endParaRPr kumimoji="1" lang="zh-CN" altLang="en-US" sz="2100" b="1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055561" y="3029702"/>
            <a:ext cx="31104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 smtClean="0"/>
              <a:t>系統優勢</a:t>
            </a:r>
            <a:r>
              <a:rPr lang="mr-IN" altLang="zh-TW" sz="1400" dirty="0" smtClean="0"/>
              <a:t>…………</a:t>
            </a:r>
            <a:r>
              <a:rPr lang="en-US" altLang="zh-TW" sz="1400" dirty="0" smtClean="0"/>
              <a:t>..26</a:t>
            </a:r>
          </a:p>
          <a:p>
            <a:r>
              <a:rPr lang="zh-TW" altLang="en-US" sz="1400" dirty="0" smtClean="0"/>
              <a:t>商業應用</a:t>
            </a:r>
            <a:r>
              <a:rPr lang="mr-IN" altLang="zh-TW" sz="1400" dirty="0" smtClean="0"/>
              <a:t>…………</a:t>
            </a:r>
            <a:r>
              <a:rPr lang="en-US" altLang="zh-TW" sz="1400" dirty="0" smtClean="0"/>
              <a:t>...28</a:t>
            </a:r>
          </a:p>
          <a:p>
            <a:r>
              <a:rPr lang="zh-TW" altLang="en-US" sz="1400" dirty="0" smtClean="0"/>
              <a:t>深入探討與研究</a:t>
            </a:r>
            <a:r>
              <a:rPr lang="mr-IN" altLang="zh-TW" sz="1400" dirty="0" smtClean="0"/>
              <a:t>……</a:t>
            </a:r>
            <a:r>
              <a:rPr lang="en-US" altLang="zh-TW" sz="1400" dirty="0" smtClean="0"/>
              <a:t>29</a:t>
            </a:r>
          </a:p>
          <a:p>
            <a:r>
              <a:rPr lang="zh-TW" altLang="en-US" sz="1400" dirty="0" smtClean="0"/>
              <a:t>給農委會的建議</a:t>
            </a:r>
            <a:r>
              <a:rPr lang="mr-IN" altLang="zh-TW" sz="1400" dirty="0" smtClean="0"/>
              <a:t>……</a:t>
            </a:r>
            <a:r>
              <a:rPr lang="en-US" altLang="zh-TW" sz="1400" dirty="0" smtClean="0"/>
              <a:t>30</a:t>
            </a:r>
          </a:p>
        </p:txBody>
      </p:sp>
      <p:cxnSp>
        <p:nvCxnSpPr>
          <p:cNvPr id="14" name="直线连接符 16"/>
          <p:cNvCxnSpPr/>
          <p:nvPr/>
        </p:nvCxnSpPr>
        <p:spPr>
          <a:xfrm>
            <a:off x="4256965" y="1706865"/>
            <a:ext cx="0" cy="231943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0" y="1"/>
            <a:ext cx="468086" cy="89262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18" name="直接连接符 17"/>
          <p:cNvCxnSpPr/>
          <p:nvPr/>
        </p:nvCxnSpPr>
        <p:spPr>
          <a:xfrm>
            <a:off x="468086" y="407880"/>
            <a:ext cx="268605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8487435" y="455197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/>
              <a:t>1</a:t>
            </a:r>
            <a:endParaRPr kumimoji="1"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344495" y="2866580"/>
            <a:ext cx="311047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 smtClean="0"/>
              <a:t>分析架構</a:t>
            </a:r>
            <a:r>
              <a:rPr lang="mr-IN" altLang="zh-TW" sz="1400" dirty="0" smtClean="0"/>
              <a:t>………</a:t>
            </a:r>
            <a:r>
              <a:rPr lang="en-US" altLang="zh-TW" sz="1400" dirty="0" smtClean="0"/>
              <a:t>.8</a:t>
            </a:r>
          </a:p>
          <a:p>
            <a:r>
              <a:rPr lang="zh-TW" altLang="en-US" sz="1400" dirty="0" smtClean="0"/>
              <a:t>實際分析</a:t>
            </a:r>
            <a:r>
              <a:rPr lang="mr-IN" altLang="zh-TW" sz="1400" dirty="0" smtClean="0"/>
              <a:t>……….</a:t>
            </a:r>
            <a:r>
              <a:rPr lang="en-US" altLang="zh-TW" sz="1400" dirty="0" smtClean="0"/>
              <a:t>10</a:t>
            </a:r>
          </a:p>
          <a:p>
            <a:r>
              <a:rPr lang="zh-TW" altLang="en-US" sz="1400" dirty="0" smtClean="0"/>
              <a:t>分析結論</a:t>
            </a:r>
            <a:r>
              <a:rPr lang="mr-IN" altLang="zh-TW" sz="1400" dirty="0" smtClean="0"/>
              <a:t>………</a:t>
            </a:r>
            <a:r>
              <a:rPr lang="en-US" altLang="zh-TW" sz="1400" dirty="0" smtClean="0"/>
              <a:t>.17</a:t>
            </a:r>
            <a:endParaRPr lang="mr-IN" altLang="zh-TW" sz="1400" dirty="0"/>
          </a:p>
        </p:txBody>
      </p:sp>
    </p:spTree>
    <p:extLst>
      <p:ext uri="{BB962C8B-B14F-4D97-AF65-F5344CB8AC3E}">
        <p14:creationId xmlns:p14="http://schemas.microsoft.com/office/powerpoint/2010/main" val="15022793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假畫面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487435" y="45519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19</a:t>
            </a:r>
            <a:endParaRPr kumimoji="1"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476520" y="430384"/>
            <a:ext cx="38704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首頁頁面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62" y="977565"/>
            <a:ext cx="6982425" cy="376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095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假畫面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487435" y="45519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20</a:t>
            </a:r>
            <a:endParaRPr kumimoji="1"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476520" y="430384"/>
            <a:ext cx="38704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查詢頁面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62" y="977565"/>
            <a:ext cx="6982424" cy="376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0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假畫面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487435" y="45519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21</a:t>
            </a:r>
            <a:endParaRPr kumimoji="1"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476520" y="430384"/>
            <a:ext cx="38704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查詢後頁面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62" y="977565"/>
            <a:ext cx="6982424" cy="376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971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假畫面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487435" y="45519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22</a:t>
            </a:r>
            <a:endParaRPr kumimoji="1"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476520" y="430384"/>
            <a:ext cx="38704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生產履歷頁面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62" y="977565"/>
            <a:ext cx="6982424" cy="376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63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假畫面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487435" y="45519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23</a:t>
            </a:r>
            <a:endParaRPr kumimoji="1"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476520" y="430384"/>
            <a:ext cx="38704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留言板頁面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62" y="996575"/>
            <a:ext cx="6982424" cy="376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941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假畫面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487435" y="45519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24</a:t>
            </a:r>
            <a:endParaRPr kumimoji="1"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476520" y="430384"/>
            <a:ext cx="38704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關於我們頁面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62" y="977565"/>
            <a:ext cx="6982424" cy="376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1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6960" y="189510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實際介面介紹網站：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297415" y="2796497"/>
            <a:ext cx="2929284" cy="1346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dirty="0" smtClean="0">
                <a:solidFill>
                  <a:srgbClr val="1A7BAE"/>
                </a:solidFill>
                <a:latin typeface="+mj-ea"/>
                <a:ea typeface="+mj-ea"/>
              </a:rPr>
              <a:t>網頁瀏覽：</a:t>
            </a:r>
            <a:r>
              <a:rPr lang="en-US" altLang="zh-TW" sz="1400" b="1" dirty="0">
                <a:solidFill>
                  <a:srgbClr val="1A7BAE"/>
                </a:solidFill>
                <a:latin typeface="+mj-ea"/>
                <a:ea typeface="+mj-ea"/>
                <a:hlinkClick r:id="rId2"/>
              </a:rPr>
              <a:t>http://myweb.scu.edu.tw/~</a:t>
            </a:r>
            <a:r>
              <a:rPr lang="en-US" altLang="zh-TW" sz="1400" b="1" dirty="0" smtClean="0">
                <a:solidFill>
                  <a:srgbClr val="1A7BAE"/>
                </a:solidFill>
                <a:latin typeface="+mj-ea"/>
                <a:ea typeface="+mj-ea"/>
                <a:hlinkClick r:id="rId2"/>
              </a:rPr>
              <a:t>04113046/hackntu/index.html</a:t>
            </a:r>
            <a:endParaRPr lang="en-US" altLang="zh-TW" sz="1400" b="1" dirty="0" smtClean="0">
              <a:solidFill>
                <a:srgbClr val="1A7BAE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zh-CN" sz="1400" b="1" dirty="0">
              <a:solidFill>
                <a:srgbClr val="1A7BAE"/>
              </a:solidFill>
              <a:latin typeface="+mj-ea"/>
              <a:ea typeface="+mj-ea"/>
            </a:endParaRPr>
          </a:p>
        </p:txBody>
      </p:sp>
      <p:sp>
        <p:nvSpPr>
          <p:cNvPr id="43" name="弧形 12"/>
          <p:cNvSpPr/>
          <p:nvPr/>
        </p:nvSpPr>
        <p:spPr>
          <a:xfrm>
            <a:off x="791580" y="1401620"/>
            <a:ext cx="2484276" cy="2484276"/>
          </a:xfrm>
          <a:prstGeom prst="arc">
            <a:avLst>
              <a:gd name="adj1" fmla="val 10802728"/>
              <a:gd name="adj2" fmla="val 16203320"/>
            </a:avLst>
          </a:prstGeom>
          <a:noFill/>
          <a:ln w="5715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BF3420"/>
              </a:solidFill>
            </a:endParaRPr>
          </a:p>
        </p:txBody>
      </p:sp>
      <p:sp>
        <p:nvSpPr>
          <p:cNvPr id="61" name="弧形 41"/>
          <p:cNvSpPr/>
          <p:nvPr/>
        </p:nvSpPr>
        <p:spPr>
          <a:xfrm rot="16200000">
            <a:off x="791580" y="1401621"/>
            <a:ext cx="2484276" cy="2484276"/>
          </a:xfrm>
          <a:prstGeom prst="arc">
            <a:avLst>
              <a:gd name="adj1" fmla="val 10802728"/>
              <a:gd name="adj2" fmla="val 16203320"/>
            </a:avLst>
          </a:prstGeom>
          <a:noFill/>
          <a:ln w="57150" cap="rnd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BF3420"/>
              </a:solidFill>
            </a:endParaRPr>
          </a:p>
        </p:txBody>
      </p:sp>
      <p:sp>
        <p:nvSpPr>
          <p:cNvPr id="62" name="弧形 42"/>
          <p:cNvSpPr/>
          <p:nvPr/>
        </p:nvSpPr>
        <p:spPr>
          <a:xfrm rot="10800000">
            <a:off x="791581" y="1401620"/>
            <a:ext cx="2484276" cy="2484276"/>
          </a:xfrm>
          <a:prstGeom prst="arc">
            <a:avLst>
              <a:gd name="adj1" fmla="val 10802728"/>
              <a:gd name="adj2" fmla="val 16203320"/>
            </a:avLst>
          </a:prstGeom>
          <a:noFill/>
          <a:ln w="5715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BF3420"/>
              </a:solidFill>
            </a:endParaRPr>
          </a:p>
        </p:txBody>
      </p:sp>
      <p:sp>
        <p:nvSpPr>
          <p:cNvPr id="63" name="弧形 43"/>
          <p:cNvSpPr/>
          <p:nvPr/>
        </p:nvSpPr>
        <p:spPr>
          <a:xfrm rot="5400000">
            <a:off x="791580" y="1401620"/>
            <a:ext cx="2484276" cy="2484276"/>
          </a:xfrm>
          <a:prstGeom prst="arc">
            <a:avLst>
              <a:gd name="adj1" fmla="val 10802728"/>
              <a:gd name="adj2" fmla="val 16203320"/>
            </a:avLst>
          </a:prstGeom>
          <a:noFill/>
          <a:ln w="57150" cap="rnd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BF3420"/>
              </a:solidFill>
            </a:endParaRPr>
          </a:p>
        </p:txBody>
      </p:sp>
      <p:grpSp>
        <p:nvGrpSpPr>
          <p:cNvPr id="64" name="组合 22"/>
          <p:cNvGrpSpPr/>
          <p:nvPr/>
        </p:nvGrpSpPr>
        <p:grpSpPr>
          <a:xfrm rot="10800000">
            <a:off x="2650768" y="3091178"/>
            <a:ext cx="5071581" cy="757545"/>
            <a:chOff x="755576" y="1779662"/>
            <a:chExt cx="2880320" cy="360040"/>
          </a:xfrm>
        </p:grpSpPr>
        <p:cxnSp>
          <p:nvCxnSpPr>
            <p:cNvPr id="65" name="直接连接符 23"/>
            <p:cNvCxnSpPr/>
            <p:nvPr/>
          </p:nvCxnSpPr>
          <p:spPr>
            <a:xfrm>
              <a:off x="755576" y="1779662"/>
              <a:ext cx="195777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24"/>
            <p:cNvCxnSpPr/>
            <p:nvPr/>
          </p:nvCxnSpPr>
          <p:spPr>
            <a:xfrm>
              <a:off x="2713348" y="1779662"/>
              <a:ext cx="922548" cy="36004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TextBox 24"/>
          <p:cNvSpPr txBox="1"/>
          <p:nvPr/>
        </p:nvSpPr>
        <p:spPr>
          <a:xfrm>
            <a:off x="697604" y="2078433"/>
            <a:ext cx="1938023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487435" y="45519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mtClean="0"/>
              <a:t>25</a:t>
            </a:r>
            <a:endParaRPr kumimoji="1" lang="zh-TW" altLang="en-US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91" y="1581430"/>
            <a:ext cx="2271191" cy="223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296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7B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" y="2166705"/>
            <a:ext cx="9144000" cy="450051"/>
          </a:xfrm>
          <a:prstGeom prst="rect">
            <a:avLst/>
          </a:prstGeom>
          <a:solidFill>
            <a:srgbClr val="1D8A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495" y="-1433695"/>
            <a:ext cx="3515706" cy="8094075"/>
          </a:xfrm>
          <a:prstGeom prst="rect">
            <a:avLst/>
          </a:prstGeom>
          <a:noFill/>
          <a:effectLst>
            <a:outerShdw blurRad="165100" dist="76200" dir="1200000" algn="tl" rotWithShape="0">
              <a:prstClr val="black">
                <a:alpha val="1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51997">
                <a:solidFill>
                  <a:schemeClr val="bg1"/>
                </a:solidFill>
                <a:latin typeface="+mj-lt"/>
              </a:rPr>
              <a:t>4</a:t>
            </a:r>
            <a:endParaRPr lang="zh-CN" altLang="en-US" sz="51997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79089" y="2155091"/>
            <a:ext cx="5178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TW" altLang="en-US" sz="2400" dirty="0" smtClean="0">
                <a:solidFill>
                  <a:schemeClr val="bg1"/>
                </a:solidFill>
              </a:rPr>
              <a:t>未來展望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399137" y="1379843"/>
            <a:ext cx="25515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altLang="zh-CN" sz="4400" dirty="0">
                <a:solidFill>
                  <a:schemeClr val="bg1"/>
                </a:solidFill>
                <a:latin typeface="Impact"/>
              </a:rPr>
              <a:t>PART </a:t>
            </a:r>
            <a:r>
              <a:rPr lang="en-US" altLang="zh-CN" sz="4400" dirty="0" smtClean="0">
                <a:solidFill>
                  <a:schemeClr val="bg1"/>
                </a:solidFill>
                <a:latin typeface="Impact"/>
              </a:rPr>
              <a:t>FOUR</a:t>
            </a:r>
            <a:endParaRPr lang="zh-CN" altLang="en-US" sz="4400" dirty="0">
              <a:solidFill>
                <a:schemeClr val="bg1"/>
              </a:solidFill>
              <a:latin typeface="Impac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487435" y="45519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26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43002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直角三角形 59"/>
          <p:cNvSpPr/>
          <p:nvPr/>
        </p:nvSpPr>
        <p:spPr>
          <a:xfrm flipH="1">
            <a:off x="5742130" y="906564"/>
            <a:ext cx="2700300" cy="3825426"/>
          </a:xfrm>
          <a:prstGeom prst="rtTriangle">
            <a:avLst/>
          </a:prstGeom>
          <a:solidFill>
            <a:schemeClr val="bg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TextBox 38"/>
          <p:cNvSpPr txBox="1"/>
          <p:nvPr/>
        </p:nvSpPr>
        <p:spPr>
          <a:xfrm>
            <a:off x="5911351" y="2796845"/>
            <a:ext cx="2366314" cy="64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TW" altLang="en-US" sz="1200" dirty="0">
                <a:solidFill>
                  <a:schemeClr val="bg1"/>
                </a:solidFill>
              </a:rPr>
              <a:t>分析：</a:t>
            </a:r>
            <a:endParaRPr lang="en-US" altLang="zh-TW" sz="1200" dirty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TW" altLang="en-US" sz="1200" dirty="0" smtClean="0">
                <a:solidFill>
                  <a:schemeClr val="bg1"/>
                </a:solidFill>
              </a:rPr>
              <a:t>。ㄔ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66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系統優勢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476520" y="430384"/>
            <a:ext cx="38704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與其他系統的不同點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" name="直線接點 6"/>
          <p:cNvCxnSpPr/>
          <p:nvPr/>
        </p:nvCxnSpPr>
        <p:spPr>
          <a:xfrm>
            <a:off x="6012161" y="2166705"/>
            <a:ext cx="21152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8487435" y="45519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27</a:t>
            </a:r>
            <a:endParaRPr kumimoji="1"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2424370" y="947748"/>
            <a:ext cx="4433855" cy="3784242"/>
            <a:chOff x="2965293" y="1359258"/>
            <a:chExt cx="3307879" cy="2834608"/>
          </a:xfrm>
        </p:grpSpPr>
        <p:cxnSp>
          <p:nvCxnSpPr>
            <p:cNvPr id="63" name="直接连接符 39"/>
            <p:cNvCxnSpPr/>
            <p:nvPr/>
          </p:nvCxnSpPr>
          <p:spPr>
            <a:xfrm flipH="1">
              <a:off x="6232111" y="2502385"/>
              <a:ext cx="41061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68"/>
            <p:cNvSpPr/>
            <p:nvPr/>
          </p:nvSpPr>
          <p:spPr>
            <a:xfrm>
              <a:off x="4139692" y="2807222"/>
              <a:ext cx="1401767" cy="1386644"/>
            </a:xfrm>
            <a:custGeom>
              <a:avLst/>
              <a:gdLst/>
              <a:ahLst/>
              <a:cxnLst/>
              <a:rect l="l" t="t" r="r" b="b"/>
              <a:pathLst>
                <a:path w="1401767" h="1386644">
                  <a:moveTo>
                    <a:pt x="233035" y="0"/>
                  </a:moveTo>
                  <a:lnTo>
                    <a:pt x="640881" y="0"/>
                  </a:lnTo>
                  <a:cubicBezTo>
                    <a:pt x="633096" y="19935"/>
                    <a:pt x="629318" y="41634"/>
                    <a:pt x="629318" y="64216"/>
                  </a:cubicBezTo>
                  <a:cubicBezTo>
                    <a:pt x="629318" y="173647"/>
                    <a:pt x="718028" y="262357"/>
                    <a:pt x="827459" y="262357"/>
                  </a:cubicBezTo>
                  <a:cubicBezTo>
                    <a:pt x="936890" y="262357"/>
                    <a:pt x="1025600" y="173647"/>
                    <a:pt x="1025600" y="64216"/>
                  </a:cubicBezTo>
                  <a:cubicBezTo>
                    <a:pt x="1025600" y="41634"/>
                    <a:pt x="1021823" y="19935"/>
                    <a:pt x="1014038" y="0"/>
                  </a:cubicBezTo>
                  <a:lnTo>
                    <a:pt x="1401767" y="0"/>
                  </a:lnTo>
                  <a:lnTo>
                    <a:pt x="1401767" y="1168732"/>
                  </a:lnTo>
                  <a:lnTo>
                    <a:pt x="956993" y="1168732"/>
                  </a:lnTo>
                  <a:cubicBezTo>
                    <a:pt x="968847" y="1188427"/>
                    <a:pt x="974696" y="1211557"/>
                    <a:pt x="974696" y="1236054"/>
                  </a:cubicBezTo>
                  <a:cubicBezTo>
                    <a:pt x="974696" y="1319223"/>
                    <a:pt x="907275" y="1386644"/>
                    <a:pt x="824106" y="1386644"/>
                  </a:cubicBezTo>
                  <a:cubicBezTo>
                    <a:pt x="740937" y="1386644"/>
                    <a:pt x="673516" y="1319223"/>
                    <a:pt x="673516" y="1236054"/>
                  </a:cubicBezTo>
                  <a:cubicBezTo>
                    <a:pt x="673516" y="1211557"/>
                    <a:pt x="679365" y="1188427"/>
                    <a:pt x="691220" y="1168732"/>
                  </a:cubicBezTo>
                  <a:lnTo>
                    <a:pt x="233035" y="1168732"/>
                  </a:lnTo>
                  <a:lnTo>
                    <a:pt x="233035" y="733499"/>
                  </a:lnTo>
                  <a:cubicBezTo>
                    <a:pt x="212516" y="743855"/>
                    <a:pt x="189291" y="749187"/>
                    <a:pt x="164821" y="749187"/>
                  </a:cubicBezTo>
                  <a:cubicBezTo>
                    <a:pt x="73793" y="749187"/>
                    <a:pt x="0" y="675395"/>
                    <a:pt x="0" y="584366"/>
                  </a:cubicBezTo>
                  <a:cubicBezTo>
                    <a:pt x="0" y="493338"/>
                    <a:pt x="73793" y="419545"/>
                    <a:pt x="164821" y="419545"/>
                  </a:cubicBezTo>
                  <a:cubicBezTo>
                    <a:pt x="189291" y="419545"/>
                    <a:pt x="212516" y="424878"/>
                    <a:pt x="233035" y="435233"/>
                  </a:cubicBezTo>
                  <a:close/>
                </a:path>
              </a:pathLst>
            </a:cu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65"/>
            <p:cNvSpPr/>
            <p:nvPr/>
          </p:nvSpPr>
          <p:spPr>
            <a:xfrm>
              <a:off x="2965293" y="2583395"/>
              <a:ext cx="1406366" cy="1392560"/>
            </a:xfrm>
            <a:custGeom>
              <a:avLst/>
              <a:gdLst/>
              <a:ahLst/>
              <a:cxnLst/>
              <a:rect l="l" t="t" r="r" b="b"/>
              <a:pathLst>
                <a:path w="1406366" h="1392560">
                  <a:moveTo>
                    <a:pt x="822000" y="0"/>
                  </a:moveTo>
                  <a:cubicBezTo>
                    <a:pt x="913029" y="0"/>
                    <a:pt x="986821" y="73793"/>
                    <a:pt x="986821" y="164821"/>
                  </a:cubicBezTo>
                  <a:cubicBezTo>
                    <a:pt x="986821" y="185675"/>
                    <a:pt x="982948" y="205623"/>
                    <a:pt x="975467" y="223828"/>
                  </a:cubicBezTo>
                  <a:lnTo>
                    <a:pt x="1406366" y="223828"/>
                  </a:lnTo>
                  <a:lnTo>
                    <a:pt x="1406366" y="633859"/>
                  </a:lnTo>
                  <a:cubicBezTo>
                    <a:pt x="1386081" y="625588"/>
                    <a:pt x="1363875" y="621361"/>
                    <a:pt x="1340681" y="621361"/>
                  </a:cubicBezTo>
                  <a:cubicBezTo>
                    <a:pt x="1237497" y="621361"/>
                    <a:pt x="1153848" y="705009"/>
                    <a:pt x="1153848" y="808194"/>
                  </a:cubicBezTo>
                  <a:cubicBezTo>
                    <a:pt x="1153848" y="911379"/>
                    <a:pt x="1237497" y="995027"/>
                    <a:pt x="1340681" y="995027"/>
                  </a:cubicBezTo>
                  <a:cubicBezTo>
                    <a:pt x="1363875" y="995027"/>
                    <a:pt x="1386081" y="990802"/>
                    <a:pt x="1406366" y="982530"/>
                  </a:cubicBezTo>
                  <a:lnTo>
                    <a:pt x="1406366" y="1392560"/>
                  </a:lnTo>
                  <a:lnTo>
                    <a:pt x="237634" y="1392560"/>
                  </a:lnTo>
                  <a:lnTo>
                    <a:pt x="237634" y="927784"/>
                  </a:lnTo>
                  <a:cubicBezTo>
                    <a:pt x="214351" y="948086"/>
                    <a:pt x="183720" y="958784"/>
                    <a:pt x="150590" y="958784"/>
                  </a:cubicBezTo>
                  <a:cubicBezTo>
                    <a:pt x="67421" y="958784"/>
                    <a:pt x="0" y="891363"/>
                    <a:pt x="0" y="808194"/>
                  </a:cubicBezTo>
                  <a:cubicBezTo>
                    <a:pt x="0" y="725025"/>
                    <a:pt x="67421" y="657604"/>
                    <a:pt x="150590" y="657604"/>
                  </a:cubicBezTo>
                  <a:cubicBezTo>
                    <a:pt x="183720" y="657604"/>
                    <a:pt x="214351" y="668302"/>
                    <a:pt x="237634" y="688604"/>
                  </a:cubicBezTo>
                  <a:lnTo>
                    <a:pt x="237634" y="223828"/>
                  </a:lnTo>
                  <a:lnTo>
                    <a:pt x="668533" y="223828"/>
                  </a:lnTo>
                  <a:cubicBezTo>
                    <a:pt x="661052" y="205623"/>
                    <a:pt x="657179" y="185675"/>
                    <a:pt x="657179" y="164821"/>
                  </a:cubicBezTo>
                  <a:cubicBezTo>
                    <a:pt x="657179" y="73793"/>
                    <a:pt x="730972" y="0"/>
                    <a:pt x="822000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75"/>
            <p:cNvSpPr/>
            <p:nvPr/>
          </p:nvSpPr>
          <p:spPr>
            <a:xfrm>
              <a:off x="3193510" y="1359258"/>
              <a:ext cx="1425662" cy="1433908"/>
            </a:xfrm>
            <a:custGeom>
              <a:avLst/>
              <a:gdLst/>
              <a:ahLst/>
              <a:cxnLst/>
              <a:rect l="l" t="t" r="r" b="b"/>
              <a:pathLst>
                <a:path w="1425662" h="1433908">
                  <a:moveTo>
                    <a:pt x="584366" y="0"/>
                  </a:moveTo>
                  <a:cubicBezTo>
                    <a:pt x="667535" y="0"/>
                    <a:pt x="734956" y="67421"/>
                    <a:pt x="734956" y="150590"/>
                  </a:cubicBezTo>
                  <a:cubicBezTo>
                    <a:pt x="734956" y="197370"/>
                    <a:pt x="713626" y="239167"/>
                    <a:pt x="678832" y="265176"/>
                  </a:cubicBezTo>
                  <a:lnTo>
                    <a:pt x="1168733" y="265176"/>
                  </a:lnTo>
                  <a:lnTo>
                    <a:pt x="1168733" y="716520"/>
                  </a:lnTo>
                  <a:cubicBezTo>
                    <a:pt x="1193634" y="695548"/>
                    <a:pt x="1225973" y="684721"/>
                    <a:pt x="1260841" y="684721"/>
                  </a:cubicBezTo>
                  <a:cubicBezTo>
                    <a:pt x="1351870" y="684721"/>
                    <a:pt x="1425662" y="758513"/>
                    <a:pt x="1425662" y="849542"/>
                  </a:cubicBezTo>
                  <a:cubicBezTo>
                    <a:pt x="1425662" y="940571"/>
                    <a:pt x="1351870" y="1014363"/>
                    <a:pt x="1260841" y="1014363"/>
                  </a:cubicBezTo>
                  <a:cubicBezTo>
                    <a:pt x="1225973" y="1014363"/>
                    <a:pt x="1193634" y="1003536"/>
                    <a:pt x="1168733" y="982566"/>
                  </a:cubicBezTo>
                  <a:lnTo>
                    <a:pt x="1168733" y="1433908"/>
                  </a:lnTo>
                  <a:lnTo>
                    <a:pt x="765724" y="1433908"/>
                  </a:lnTo>
                  <a:cubicBezTo>
                    <a:pt x="770905" y="1418114"/>
                    <a:pt x="773249" y="1401256"/>
                    <a:pt x="773249" y="1383851"/>
                  </a:cubicBezTo>
                  <a:cubicBezTo>
                    <a:pt x="773249" y="1279093"/>
                    <a:pt x="688325" y="1194168"/>
                    <a:pt x="583566" y="1194168"/>
                  </a:cubicBezTo>
                  <a:cubicBezTo>
                    <a:pt x="478807" y="1194168"/>
                    <a:pt x="393882" y="1279093"/>
                    <a:pt x="393882" y="1383851"/>
                  </a:cubicBezTo>
                  <a:cubicBezTo>
                    <a:pt x="393882" y="1401256"/>
                    <a:pt x="396227" y="1418114"/>
                    <a:pt x="401408" y="1433908"/>
                  </a:cubicBezTo>
                  <a:lnTo>
                    <a:pt x="0" y="1433908"/>
                  </a:lnTo>
                  <a:lnTo>
                    <a:pt x="0" y="265176"/>
                  </a:lnTo>
                  <a:lnTo>
                    <a:pt x="489901" y="265176"/>
                  </a:lnTo>
                  <a:cubicBezTo>
                    <a:pt x="455106" y="239167"/>
                    <a:pt x="433776" y="197370"/>
                    <a:pt x="433776" y="150590"/>
                  </a:cubicBezTo>
                  <a:cubicBezTo>
                    <a:pt x="433776" y="67421"/>
                    <a:pt x="501197" y="0"/>
                    <a:pt x="584366" y="0"/>
                  </a:cubicBezTo>
                  <a:close/>
                </a:path>
              </a:pathLst>
            </a:cu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76"/>
            <p:cNvSpPr/>
            <p:nvPr/>
          </p:nvSpPr>
          <p:spPr>
            <a:xfrm>
              <a:off x="4379432" y="1624434"/>
              <a:ext cx="1384756" cy="1408472"/>
            </a:xfrm>
            <a:custGeom>
              <a:avLst/>
              <a:gdLst/>
              <a:ahLst/>
              <a:cxnLst/>
              <a:rect l="l" t="t" r="r" b="b"/>
              <a:pathLst>
                <a:path w="1384756" h="1408472">
                  <a:moveTo>
                    <a:pt x="0" y="0"/>
                  </a:moveTo>
                  <a:lnTo>
                    <a:pt x="1168732" y="0"/>
                  </a:lnTo>
                  <a:lnTo>
                    <a:pt x="1168732" y="450207"/>
                  </a:lnTo>
                  <a:cubicBezTo>
                    <a:pt x="1188073" y="439244"/>
                    <a:pt x="1210481" y="433776"/>
                    <a:pt x="1234166" y="433776"/>
                  </a:cubicBezTo>
                  <a:cubicBezTo>
                    <a:pt x="1317335" y="433776"/>
                    <a:pt x="1384756" y="501197"/>
                    <a:pt x="1384756" y="584366"/>
                  </a:cubicBezTo>
                  <a:cubicBezTo>
                    <a:pt x="1384756" y="667535"/>
                    <a:pt x="1317335" y="734956"/>
                    <a:pt x="1234166" y="734956"/>
                  </a:cubicBezTo>
                  <a:cubicBezTo>
                    <a:pt x="1210481" y="734956"/>
                    <a:pt x="1188073" y="729488"/>
                    <a:pt x="1168732" y="718526"/>
                  </a:cubicBezTo>
                  <a:lnTo>
                    <a:pt x="1168732" y="1168732"/>
                  </a:lnTo>
                  <a:lnTo>
                    <a:pt x="728979" y="1168732"/>
                  </a:lnTo>
                  <a:cubicBezTo>
                    <a:pt x="742528" y="1190517"/>
                    <a:pt x="749187" y="1216306"/>
                    <a:pt x="749187" y="1243651"/>
                  </a:cubicBezTo>
                  <a:cubicBezTo>
                    <a:pt x="749187" y="1334680"/>
                    <a:pt x="675394" y="1408472"/>
                    <a:pt x="584366" y="1408472"/>
                  </a:cubicBezTo>
                  <a:cubicBezTo>
                    <a:pt x="493337" y="1408472"/>
                    <a:pt x="419545" y="1334680"/>
                    <a:pt x="419545" y="1243651"/>
                  </a:cubicBezTo>
                  <a:cubicBezTo>
                    <a:pt x="419545" y="1216306"/>
                    <a:pt x="426204" y="1190517"/>
                    <a:pt x="439754" y="1168732"/>
                  </a:cubicBezTo>
                  <a:lnTo>
                    <a:pt x="0" y="1168732"/>
                  </a:lnTo>
                  <a:lnTo>
                    <a:pt x="0" y="761099"/>
                  </a:lnTo>
                  <a:cubicBezTo>
                    <a:pt x="24839" y="773303"/>
                    <a:pt x="52809" y="779836"/>
                    <a:pt x="82305" y="779836"/>
                  </a:cubicBezTo>
                  <a:cubicBezTo>
                    <a:pt x="190260" y="779836"/>
                    <a:pt x="277774" y="692321"/>
                    <a:pt x="277774" y="584366"/>
                  </a:cubicBezTo>
                  <a:cubicBezTo>
                    <a:pt x="277774" y="476411"/>
                    <a:pt x="190260" y="388896"/>
                    <a:pt x="82305" y="388896"/>
                  </a:cubicBezTo>
                  <a:cubicBezTo>
                    <a:pt x="52809" y="388896"/>
                    <a:pt x="24839" y="395429"/>
                    <a:pt x="0" y="40763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3279912" y="1916158"/>
              <a:ext cx="1008112" cy="3919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400" b="1" dirty="0" smtClean="0">
                  <a:solidFill>
                    <a:schemeClr val="bg1"/>
                  </a:solidFill>
                </a:rPr>
                <a:t>提高</a:t>
              </a:r>
              <a:endParaRPr lang="en-US" altLang="zh-TW" sz="14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zh-TW" altLang="en-US" sz="1400" b="1" dirty="0" smtClean="0">
                  <a:solidFill>
                    <a:schemeClr val="bg1"/>
                  </a:solidFill>
                </a:rPr>
                <a:t>產銷履歷數目</a:t>
              </a:r>
              <a:endParaRPr lang="en-US" altLang="zh-CN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3275583" y="3188600"/>
              <a:ext cx="1008112" cy="3919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4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選擇對的</a:t>
              </a:r>
              <a:endParaRPr lang="en-US" altLang="zh-TW" sz="1400" b="1" dirty="0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zh-TW" altLang="en-US" sz="14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消費時機</a:t>
              </a:r>
              <a:endParaRPr lang="en-US" altLang="zh-CN" sz="1400" b="1" dirty="0" smtClean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468044" y="1916158"/>
              <a:ext cx="1008112" cy="3919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4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線上</a:t>
              </a:r>
              <a:endParaRPr lang="en-US" altLang="zh-TW" sz="1400" b="1" dirty="0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zh-TW" altLang="en-US" sz="14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直接購買</a:t>
              </a:r>
              <a:endParaRPr lang="en-US" altLang="zh-CN" sz="1400" b="1" dirty="0" smtClean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4436028" y="3270046"/>
              <a:ext cx="1008112" cy="3919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4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選擇適合</a:t>
              </a:r>
              <a:endParaRPr lang="en-US" altLang="zh-TW" sz="1400" b="1" dirty="0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zh-TW" altLang="en-US" sz="14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生產量</a:t>
              </a:r>
              <a:endParaRPr lang="en-US" altLang="zh-CN" sz="1400" b="1" dirty="0" smtClean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415482" y="1403196"/>
            <a:ext cx="2362574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在農委會的產銷履歷多增加「銷售處」此欄位，使得讓消費者看得到喜歡的農產品，也能得知在哪裡買得到，藉此農民也能獲利更多，促使填寫產銷履歷數目提高。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13248" y="3121549"/>
            <a:ext cx="206457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以歷年來的資料評估未來農作物的產量趨勢，讓消費者能在對的時機點買入農作物，以免受到價格波動影響。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230817" y="1397084"/>
            <a:ext cx="236257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在農委會的產銷履歷提供的僅有農民的聯絡電話，不僅使得消費者看得到吃不到，也因為層層經銷商的剝削，使得農民賺取較少利潤。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230519" y="2978592"/>
            <a:ext cx="2362574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提供農民預估農作物在某時機種植數量的飽和值，讓農民能種植適當的數量，而減少供給過剩的情況。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03105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76520" y="430384"/>
            <a:ext cx="38704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根據實際操作衍伸的附加功能</a:t>
            </a:r>
            <a:endParaRPr lang="en-US" altLang="zh-TW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商業應用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8487435" y="45519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28</a:t>
            </a:r>
            <a:endParaRPr kumimoji="1"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701570" y="1131590"/>
            <a:ext cx="7245805" cy="3420379"/>
            <a:chOff x="1567916" y="1131591"/>
            <a:chExt cx="5954423" cy="2699551"/>
          </a:xfrm>
        </p:grpSpPr>
        <p:sp>
          <p:nvSpPr>
            <p:cNvPr id="34" name="五边形 27"/>
            <p:cNvSpPr/>
            <p:nvPr/>
          </p:nvSpPr>
          <p:spPr>
            <a:xfrm>
              <a:off x="1601672" y="1131591"/>
              <a:ext cx="5920667" cy="315035"/>
            </a:xfrm>
            <a:prstGeom prst="homePlat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200">
                  <a:latin typeface="+mj-lt"/>
                </a:rPr>
                <a:t>01</a:t>
              </a:r>
              <a:endParaRPr lang="zh-CN" altLang="en-US" sz="1200">
                <a:latin typeface="+mj-lt"/>
              </a:endParaRPr>
            </a:p>
          </p:txBody>
        </p:sp>
        <p:sp>
          <p:nvSpPr>
            <p:cNvPr id="35" name="五边形 28"/>
            <p:cNvSpPr/>
            <p:nvPr/>
          </p:nvSpPr>
          <p:spPr>
            <a:xfrm>
              <a:off x="3311860" y="1445852"/>
              <a:ext cx="4210479" cy="315035"/>
            </a:xfrm>
            <a:prstGeom prst="homePlat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200">
                  <a:latin typeface="+mj-lt"/>
                </a:rPr>
                <a:t>02</a:t>
              </a:r>
              <a:endParaRPr lang="zh-CN" altLang="en-US" sz="1200">
                <a:latin typeface="+mj-lt"/>
              </a:endParaRPr>
            </a:p>
          </p:txBody>
        </p:sp>
        <p:sp>
          <p:nvSpPr>
            <p:cNvPr id="36" name="五边形 30"/>
            <p:cNvSpPr/>
            <p:nvPr/>
          </p:nvSpPr>
          <p:spPr>
            <a:xfrm>
              <a:off x="5427095" y="1760887"/>
              <a:ext cx="2095244" cy="315035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200">
                  <a:latin typeface="+mj-lt"/>
                </a:rPr>
                <a:t>03</a:t>
              </a:r>
              <a:endParaRPr lang="zh-CN" altLang="en-US" sz="1200">
                <a:latin typeface="+mj-lt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567916" y="2027770"/>
              <a:ext cx="1668939" cy="15089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在農委會的產銷履歷中僅提供農民聯絡電話，沒有提供銷售處，使得消費者看得到卻吃不到，因此我們打算將</a:t>
              </a:r>
              <a:r>
                <a:rPr lang="zh-TW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原本的資料平台加上線上購物的功能，能使消費者更加直接的購買</a:t>
              </a:r>
              <a:r>
                <a:rPr lang="zh-TW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商品，不僅能使消費者買到想吃的產品，也促使農民多一個銷路。</a:t>
              </a: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567916" y="1633904"/>
              <a:ext cx="1417656" cy="2672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TW" altLang="en-US" sz="1600" b="1" dirty="0">
                  <a:solidFill>
                    <a:srgbClr val="1971C0"/>
                  </a:solidFill>
                </a:rPr>
                <a:t>線上</a:t>
              </a:r>
              <a:r>
                <a:rPr lang="zh-TW" altLang="en-US" sz="1600" b="1" dirty="0" smtClean="0">
                  <a:solidFill>
                    <a:srgbClr val="1971C0"/>
                  </a:solidFill>
                </a:rPr>
                <a:t>購物：</a:t>
              </a:r>
              <a:endParaRPr lang="zh-CN" altLang="en-US" sz="1600" b="1" dirty="0">
                <a:solidFill>
                  <a:srgbClr val="1971C0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5437092" y="2502867"/>
              <a:ext cx="1835208" cy="9623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利用</a:t>
              </a:r>
              <a:r>
                <a:rPr lang="zh-TW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社群分析的概念，並建立會員制度蒐集會員資料，提供消費者</a:t>
              </a:r>
              <a:r>
                <a:rPr lang="zh-TW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購物訊。在會員制度中加入消費者對農產品的喜好，並根據消費者的喜好推薦消費者可能會喜歡的農產品。</a:t>
              </a: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5427095" y="2178976"/>
              <a:ext cx="1577468" cy="242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TW" altLang="en-US" sz="1400" b="1" dirty="0">
                  <a:solidFill>
                    <a:schemeClr val="accent1"/>
                  </a:solidFill>
                </a:rPr>
                <a:t>消費者與農產品</a:t>
              </a:r>
              <a:r>
                <a:rPr lang="zh-TW" altLang="en-US" sz="1400" b="1" dirty="0" smtClean="0">
                  <a:solidFill>
                    <a:schemeClr val="accent1"/>
                  </a:solidFill>
                </a:rPr>
                <a:t>配對：</a:t>
              </a:r>
              <a:endParaRPr lang="zh-CN" altLang="en-US"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3353973" y="2280938"/>
              <a:ext cx="1983111" cy="13267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有別於以往的線上客服，需要</a:t>
              </a:r>
              <a:r>
                <a:rPr lang="zh-TW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在客服人員上班</a:t>
              </a:r>
              <a:r>
                <a:rPr lang="zh-TW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時間才能得到</a:t>
              </a:r>
              <a:r>
                <a:rPr lang="zh-TW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回覆，而且也</a:t>
              </a:r>
              <a:r>
                <a:rPr lang="zh-TW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有滿線的問題</a:t>
              </a:r>
              <a:r>
                <a:rPr lang="zh-TW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。即使要問小問題也要等很久才得到回應。此</a:t>
              </a:r>
              <a:r>
                <a:rPr lang="zh-TW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功能可以</a:t>
              </a:r>
              <a:r>
                <a:rPr lang="zh-TW" alt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降低人力成本</a:t>
              </a:r>
              <a:r>
                <a:rPr lang="zh-TW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並且更及時的回覆消費者對於農產品的基本</a:t>
              </a:r>
              <a:r>
                <a:rPr lang="zh-TW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疑問。不斷減少農委會的人力成本，民眾也可以在短時間內得到解答。</a:t>
              </a: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3394375" y="1948190"/>
              <a:ext cx="1417656" cy="2672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TW" altLang="en-US" sz="1600" b="1" dirty="0">
                  <a:solidFill>
                    <a:srgbClr val="40B1F1"/>
                  </a:solidFill>
                </a:rPr>
                <a:t>結合</a:t>
              </a:r>
              <a:r>
                <a:rPr lang="en-US" altLang="zh-TW" sz="1600" b="1" dirty="0" err="1" smtClean="0">
                  <a:solidFill>
                    <a:srgbClr val="40B1F1"/>
                  </a:solidFill>
                </a:rPr>
                <a:t>chatbot</a:t>
              </a:r>
              <a:r>
                <a:rPr lang="zh-TW" altLang="en-US" sz="1600" b="1" dirty="0" smtClean="0">
                  <a:solidFill>
                    <a:srgbClr val="40B1F1"/>
                  </a:solidFill>
                </a:rPr>
                <a:t>：</a:t>
              </a:r>
              <a:endParaRPr lang="zh-CN" altLang="en-US" sz="1600" b="1" dirty="0">
                <a:solidFill>
                  <a:srgbClr val="40B1F1"/>
                </a:solidFill>
              </a:endParaRPr>
            </a:p>
          </p:txBody>
        </p:sp>
        <p:cxnSp>
          <p:nvCxnSpPr>
            <p:cNvPr id="44" name="直接连接符 47"/>
            <p:cNvCxnSpPr/>
            <p:nvPr/>
          </p:nvCxnSpPr>
          <p:spPr>
            <a:xfrm>
              <a:off x="3326867" y="2428532"/>
              <a:ext cx="0" cy="140261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8"/>
            <p:cNvCxnSpPr/>
            <p:nvPr/>
          </p:nvCxnSpPr>
          <p:spPr>
            <a:xfrm>
              <a:off x="5427095" y="2571750"/>
              <a:ext cx="0" cy="103511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603031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</a:rPr>
              <a:t>團隊介紹：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sp>
        <p:nvSpPr>
          <p:cNvPr id="17" name="弧形 12"/>
          <p:cNvSpPr/>
          <p:nvPr/>
        </p:nvSpPr>
        <p:spPr>
          <a:xfrm>
            <a:off x="3386461" y="1617013"/>
            <a:ext cx="2484276" cy="2484276"/>
          </a:xfrm>
          <a:prstGeom prst="arc">
            <a:avLst>
              <a:gd name="adj1" fmla="val 10802728"/>
              <a:gd name="adj2" fmla="val 16203320"/>
            </a:avLst>
          </a:prstGeom>
          <a:noFill/>
          <a:ln w="57150" cap="rnd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BF3420"/>
              </a:solidFill>
            </a:endParaRPr>
          </a:p>
        </p:txBody>
      </p:sp>
      <p:cxnSp>
        <p:nvCxnSpPr>
          <p:cNvPr id="21" name="直接连接符 13"/>
          <p:cNvCxnSpPr/>
          <p:nvPr/>
        </p:nvCxnSpPr>
        <p:spPr>
          <a:xfrm>
            <a:off x="4124674" y="2622670"/>
            <a:ext cx="10081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14"/>
          <p:cNvCxnSpPr/>
          <p:nvPr/>
        </p:nvCxnSpPr>
        <p:spPr>
          <a:xfrm>
            <a:off x="4124674" y="3090722"/>
            <a:ext cx="10081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hlinkClick r:id="rId2"/>
          </p:cNvPr>
          <p:cNvSpPr/>
          <p:nvPr/>
        </p:nvSpPr>
        <p:spPr>
          <a:xfrm>
            <a:off x="1157565" y="1443285"/>
            <a:ext cx="22398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TW" altLang="en-US" b="1" dirty="0" smtClean="0">
                <a:solidFill>
                  <a:schemeClr val="accent1"/>
                </a:solidFill>
              </a:rPr>
              <a:t>楊涓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24" name="TextBox 16"/>
          <p:cNvSpPr txBox="1"/>
          <p:nvPr/>
        </p:nvSpPr>
        <p:spPr>
          <a:xfrm>
            <a:off x="1146715" y="1861357"/>
            <a:ext cx="2146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東吳大學</a:t>
            </a:r>
            <a:endParaRPr lang="en-US" altLang="zh-TW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巨量資料管理學院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25" name="组合 17"/>
          <p:cNvGrpSpPr/>
          <p:nvPr/>
        </p:nvGrpSpPr>
        <p:grpSpPr>
          <a:xfrm>
            <a:off x="1082336" y="1846841"/>
            <a:ext cx="2880320" cy="2019710"/>
            <a:chOff x="1079612" y="1507889"/>
            <a:chExt cx="2880320" cy="2019710"/>
          </a:xfrm>
        </p:grpSpPr>
        <p:grpSp>
          <p:nvGrpSpPr>
            <p:cNvPr id="26" name="组合 18"/>
            <p:cNvGrpSpPr/>
            <p:nvPr/>
          </p:nvGrpSpPr>
          <p:grpSpPr>
            <a:xfrm>
              <a:off x="1079612" y="1507889"/>
              <a:ext cx="2880320" cy="775829"/>
              <a:chOff x="755576" y="1779662"/>
              <a:chExt cx="2880320" cy="360040"/>
            </a:xfrm>
          </p:grpSpPr>
          <p:cxnSp>
            <p:nvCxnSpPr>
              <p:cNvPr id="30" name="直接连接符 25"/>
              <p:cNvCxnSpPr/>
              <p:nvPr/>
            </p:nvCxnSpPr>
            <p:spPr>
              <a:xfrm>
                <a:off x="755576" y="1779662"/>
                <a:ext cx="1957772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26"/>
              <p:cNvCxnSpPr/>
              <p:nvPr/>
            </p:nvCxnSpPr>
            <p:spPr>
              <a:xfrm>
                <a:off x="2713348" y="1779662"/>
                <a:ext cx="922548" cy="36004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2"/>
            <p:cNvGrpSpPr/>
            <p:nvPr/>
          </p:nvGrpSpPr>
          <p:grpSpPr>
            <a:xfrm flipV="1">
              <a:off x="1079612" y="2751770"/>
              <a:ext cx="2880320" cy="775829"/>
              <a:chOff x="755576" y="1779662"/>
              <a:chExt cx="2880320" cy="360040"/>
            </a:xfrm>
          </p:grpSpPr>
          <p:cxnSp>
            <p:nvCxnSpPr>
              <p:cNvPr id="28" name="直接连接符 23"/>
              <p:cNvCxnSpPr/>
              <p:nvPr/>
            </p:nvCxnSpPr>
            <p:spPr>
              <a:xfrm>
                <a:off x="755576" y="1779662"/>
                <a:ext cx="1957772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4"/>
              <p:cNvCxnSpPr/>
              <p:nvPr/>
            </p:nvCxnSpPr>
            <p:spPr>
              <a:xfrm>
                <a:off x="2713348" y="1779662"/>
                <a:ext cx="922548" cy="36004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TextBox 28"/>
          <p:cNvSpPr txBox="1"/>
          <p:nvPr/>
        </p:nvSpPr>
        <p:spPr>
          <a:xfrm>
            <a:off x="1121779" y="3969176"/>
            <a:ext cx="2329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東吳大學</a:t>
            </a:r>
            <a:endParaRPr lang="en-US" altLang="zh-TW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巨量資料管理學院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34" name="组合 30"/>
          <p:cNvGrpSpPr/>
          <p:nvPr/>
        </p:nvGrpSpPr>
        <p:grpSpPr>
          <a:xfrm flipH="1">
            <a:off x="5258801" y="1846841"/>
            <a:ext cx="2880320" cy="775829"/>
            <a:chOff x="755576" y="1779662"/>
            <a:chExt cx="2880320" cy="360040"/>
          </a:xfrm>
        </p:grpSpPr>
        <p:cxnSp>
          <p:nvCxnSpPr>
            <p:cNvPr id="38" name="直接连接符 34"/>
            <p:cNvCxnSpPr/>
            <p:nvPr/>
          </p:nvCxnSpPr>
          <p:spPr>
            <a:xfrm>
              <a:off x="755576" y="1779662"/>
              <a:ext cx="195777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5"/>
            <p:cNvCxnSpPr/>
            <p:nvPr/>
          </p:nvCxnSpPr>
          <p:spPr>
            <a:xfrm>
              <a:off x="2713348" y="1779662"/>
              <a:ext cx="922548" cy="36004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1"/>
          <p:cNvGrpSpPr/>
          <p:nvPr/>
        </p:nvGrpSpPr>
        <p:grpSpPr>
          <a:xfrm flipH="1" flipV="1">
            <a:off x="5258801" y="3090722"/>
            <a:ext cx="2880320" cy="775829"/>
            <a:chOff x="755576" y="1779662"/>
            <a:chExt cx="2880320" cy="360040"/>
          </a:xfrm>
        </p:grpSpPr>
        <p:cxnSp>
          <p:nvCxnSpPr>
            <p:cNvPr id="36" name="直接连接符 32"/>
            <p:cNvCxnSpPr/>
            <p:nvPr/>
          </p:nvCxnSpPr>
          <p:spPr>
            <a:xfrm>
              <a:off x="755576" y="1779662"/>
              <a:ext cx="195777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3"/>
            <p:cNvCxnSpPr/>
            <p:nvPr/>
          </p:nvCxnSpPr>
          <p:spPr>
            <a:xfrm>
              <a:off x="2713348" y="1779662"/>
              <a:ext cx="922548" cy="36004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7"/>
          <p:cNvSpPr txBox="1"/>
          <p:nvPr/>
        </p:nvSpPr>
        <p:spPr>
          <a:xfrm>
            <a:off x="6181349" y="1864843"/>
            <a:ext cx="21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東吳大學</a:t>
            </a:r>
            <a:endParaRPr lang="en-US" altLang="zh-TW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巨量資料管理學院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1" name="TextBox 39"/>
          <p:cNvSpPr txBox="1"/>
          <p:nvPr/>
        </p:nvSpPr>
        <p:spPr>
          <a:xfrm>
            <a:off x="6327355" y="3969176"/>
            <a:ext cx="1893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東吳大學</a:t>
            </a:r>
            <a:endParaRPr lang="en-US" altLang="zh-TW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巨量資料管理學院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920718" y="2630775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dirty="0" smtClean="0">
                <a:solidFill>
                  <a:schemeClr val="accent1"/>
                </a:solidFill>
              </a:rPr>
              <a:t>團隊介紹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  <p:sp>
        <p:nvSpPr>
          <p:cNvPr id="43" name="弧形 41"/>
          <p:cNvSpPr/>
          <p:nvPr/>
        </p:nvSpPr>
        <p:spPr>
          <a:xfrm rot="16200000">
            <a:off x="3386461" y="1617014"/>
            <a:ext cx="2484276" cy="2484276"/>
          </a:xfrm>
          <a:prstGeom prst="arc">
            <a:avLst>
              <a:gd name="adj1" fmla="val 10802728"/>
              <a:gd name="adj2" fmla="val 16203320"/>
            </a:avLst>
          </a:prstGeom>
          <a:noFill/>
          <a:ln w="5715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BF3420"/>
              </a:solidFill>
            </a:endParaRPr>
          </a:p>
        </p:txBody>
      </p:sp>
      <p:sp>
        <p:nvSpPr>
          <p:cNvPr id="44" name="弧形 42"/>
          <p:cNvSpPr/>
          <p:nvPr/>
        </p:nvSpPr>
        <p:spPr>
          <a:xfrm rot="10800000">
            <a:off x="3386462" y="1617013"/>
            <a:ext cx="2484276" cy="2484276"/>
          </a:xfrm>
          <a:prstGeom prst="arc">
            <a:avLst>
              <a:gd name="adj1" fmla="val 10802728"/>
              <a:gd name="adj2" fmla="val 16203320"/>
            </a:avLst>
          </a:prstGeom>
          <a:noFill/>
          <a:ln w="57150" cap="rnd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BF3420"/>
              </a:solidFill>
            </a:endParaRPr>
          </a:p>
        </p:txBody>
      </p:sp>
      <p:sp>
        <p:nvSpPr>
          <p:cNvPr id="45" name="弧形 43"/>
          <p:cNvSpPr/>
          <p:nvPr/>
        </p:nvSpPr>
        <p:spPr>
          <a:xfrm rot="5400000">
            <a:off x="3395926" y="1617013"/>
            <a:ext cx="2484276" cy="2484276"/>
          </a:xfrm>
          <a:prstGeom prst="arc">
            <a:avLst>
              <a:gd name="adj1" fmla="val 10802728"/>
              <a:gd name="adj2" fmla="val 16203320"/>
            </a:avLst>
          </a:prstGeom>
          <a:noFill/>
          <a:ln w="5715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BF3420"/>
              </a:solidFill>
            </a:endParaRPr>
          </a:p>
        </p:txBody>
      </p:sp>
      <p:sp>
        <p:nvSpPr>
          <p:cNvPr id="46" name="矩形 45">
            <a:hlinkClick r:id="rId3"/>
          </p:cNvPr>
          <p:cNvSpPr/>
          <p:nvPr/>
        </p:nvSpPr>
        <p:spPr>
          <a:xfrm>
            <a:off x="1146715" y="345288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TW" altLang="en-US" b="1" dirty="0" smtClean="0">
                <a:solidFill>
                  <a:schemeClr val="accent1"/>
                </a:solidFill>
              </a:rPr>
              <a:t>李姿儀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47" name="矩形 46">
            <a:hlinkClick r:id="rId4"/>
          </p:cNvPr>
          <p:cNvSpPr/>
          <p:nvPr/>
        </p:nvSpPr>
        <p:spPr>
          <a:xfrm>
            <a:off x="6271118" y="136806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TW" altLang="en-US" b="1" dirty="0" smtClean="0">
                <a:solidFill>
                  <a:schemeClr val="accent1"/>
                </a:solidFill>
              </a:rPr>
              <a:t>劉聿欣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49" name="矩形 48">
            <a:hlinkClick r:id="rId5"/>
          </p:cNvPr>
          <p:cNvSpPr/>
          <p:nvPr/>
        </p:nvSpPr>
        <p:spPr>
          <a:xfrm>
            <a:off x="6353416" y="3428441"/>
            <a:ext cx="15419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TW" altLang="en-US" b="1" dirty="0" smtClean="0">
                <a:solidFill>
                  <a:schemeClr val="accent1"/>
                </a:solidFill>
              </a:rPr>
              <a:t>李昱萱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8487435" y="455197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2</a:t>
            </a:r>
            <a:endParaRPr kumimoji="1" lang="zh-TW" altLang="en-US" dirty="0"/>
          </a:p>
        </p:txBody>
      </p:sp>
      <p:grpSp>
        <p:nvGrpSpPr>
          <p:cNvPr id="48" name="组合 30"/>
          <p:cNvGrpSpPr/>
          <p:nvPr/>
        </p:nvGrpSpPr>
        <p:grpSpPr>
          <a:xfrm flipH="1">
            <a:off x="3811013" y="868913"/>
            <a:ext cx="1447788" cy="375771"/>
            <a:chOff x="755576" y="1779662"/>
            <a:chExt cx="2880320" cy="360040"/>
          </a:xfrm>
        </p:grpSpPr>
        <p:cxnSp>
          <p:nvCxnSpPr>
            <p:cNvPr id="51" name="直接连接符 34"/>
            <p:cNvCxnSpPr/>
            <p:nvPr/>
          </p:nvCxnSpPr>
          <p:spPr>
            <a:xfrm>
              <a:off x="755576" y="1779662"/>
              <a:ext cx="195777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35"/>
            <p:cNvCxnSpPr/>
            <p:nvPr/>
          </p:nvCxnSpPr>
          <p:spPr>
            <a:xfrm>
              <a:off x="2713348" y="1779662"/>
              <a:ext cx="922548" cy="36004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矩形 52">
            <a:hlinkClick r:id="rId2"/>
          </p:cNvPr>
          <p:cNvSpPr/>
          <p:nvPr/>
        </p:nvSpPr>
        <p:spPr>
          <a:xfrm>
            <a:off x="4287298" y="456439"/>
            <a:ext cx="22398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TW" altLang="en-US" b="1" dirty="0" smtClean="0">
                <a:solidFill>
                  <a:schemeClr val="accent1"/>
                </a:solidFill>
              </a:rPr>
              <a:t>黃福銘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54" name="TextBox 16"/>
          <p:cNvSpPr txBox="1"/>
          <p:nvPr/>
        </p:nvSpPr>
        <p:spPr>
          <a:xfrm>
            <a:off x="4144783" y="881398"/>
            <a:ext cx="2146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東吳大學</a:t>
            </a:r>
            <a:endParaRPr lang="en-US" altLang="zh-TW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巨量資料管理學院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3" name="直線接點 2"/>
          <p:cNvCxnSpPr/>
          <p:nvPr/>
        </p:nvCxnSpPr>
        <p:spPr>
          <a:xfrm>
            <a:off x="3811013" y="1244684"/>
            <a:ext cx="397952" cy="4119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7473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 rot="2700000">
            <a:off x="2752774" y="1309197"/>
            <a:ext cx="3007448" cy="2974020"/>
            <a:chOff x="1932258" y="760101"/>
            <a:chExt cx="3767316" cy="3803319"/>
          </a:xfrm>
        </p:grpSpPr>
        <p:sp>
          <p:nvSpPr>
            <p:cNvPr id="19" name="椭圆 168"/>
            <p:cNvSpPr/>
            <p:nvPr/>
          </p:nvSpPr>
          <p:spPr>
            <a:xfrm>
              <a:off x="2710237" y="760101"/>
              <a:ext cx="2207694" cy="2207694"/>
            </a:xfrm>
            <a:custGeom>
              <a:avLst/>
              <a:gdLst/>
              <a:ahLst/>
              <a:cxnLst/>
              <a:rect l="l" t="t" r="r" b="b"/>
              <a:pathLst>
                <a:path w="2207694" h="2207694">
                  <a:moveTo>
                    <a:pt x="1240201" y="2198410"/>
                  </a:moveTo>
                  <a:cubicBezTo>
                    <a:pt x="1195601" y="2204855"/>
                    <a:pt x="1150057" y="2207694"/>
                    <a:pt x="1103851" y="2207694"/>
                  </a:cubicBezTo>
                  <a:close/>
                  <a:moveTo>
                    <a:pt x="1396176" y="2167304"/>
                  </a:moveTo>
                  <a:cubicBezTo>
                    <a:pt x="1355911" y="2179613"/>
                    <a:pt x="1314389" y="2188486"/>
                    <a:pt x="1271865" y="2193577"/>
                  </a:cubicBezTo>
                  <a:close/>
                  <a:moveTo>
                    <a:pt x="7872" y="976750"/>
                  </a:moveTo>
                  <a:lnTo>
                    <a:pt x="1" y="1103847"/>
                  </a:lnTo>
                  <a:cubicBezTo>
                    <a:pt x="1" y="1713485"/>
                    <a:pt x="494210" y="2207694"/>
                    <a:pt x="1103848" y="2207694"/>
                  </a:cubicBezTo>
                  <a:cubicBezTo>
                    <a:pt x="494209" y="2207694"/>
                    <a:pt x="0" y="1713485"/>
                    <a:pt x="0" y="1103847"/>
                  </a:cubicBezTo>
                  <a:cubicBezTo>
                    <a:pt x="0" y="1060839"/>
                    <a:pt x="2460" y="1018405"/>
                    <a:pt x="7872" y="976750"/>
                  </a:cubicBezTo>
                  <a:close/>
                  <a:moveTo>
                    <a:pt x="1103847" y="0"/>
                  </a:moveTo>
                  <a:cubicBezTo>
                    <a:pt x="1713485" y="0"/>
                    <a:pt x="2207694" y="494209"/>
                    <a:pt x="2207694" y="1103847"/>
                  </a:cubicBezTo>
                  <a:cubicBezTo>
                    <a:pt x="2207694" y="1612162"/>
                    <a:pt x="1864110" y="2040229"/>
                    <a:pt x="1396188" y="2167301"/>
                  </a:cubicBezTo>
                  <a:cubicBezTo>
                    <a:pt x="1418536" y="2082435"/>
                    <a:pt x="1429716" y="1993353"/>
                    <a:pt x="1429716" y="1901660"/>
                  </a:cubicBezTo>
                  <a:cubicBezTo>
                    <a:pt x="1429716" y="1292022"/>
                    <a:pt x="935507" y="797813"/>
                    <a:pt x="325869" y="797813"/>
                  </a:cubicBezTo>
                  <a:cubicBezTo>
                    <a:pt x="224547" y="797813"/>
                    <a:pt x="126413" y="811464"/>
                    <a:pt x="33529" y="838206"/>
                  </a:cubicBezTo>
                  <a:cubicBezTo>
                    <a:pt x="23934" y="874644"/>
                    <a:pt x="16397" y="911859"/>
                    <a:pt x="11973" y="949877"/>
                  </a:cubicBezTo>
                  <a:cubicBezTo>
                    <a:pt x="85667" y="413031"/>
                    <a:pt x="546523" y="0"/>
                    <a:pt x="1103847" y="0"/>
                  </a:cubicBezTo>
                  <a:close/>
                </a:path>
              </a:pathLst>
            </a:cu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" name="椭圆 161"/>
            <p:cNvSpPr/>
            <p:nvPr/>
          </p:nvSpPr>
          <p:spPr>
            <a:xfrm>
              <a:off x="1932258" y="1557914"/>
              <a:ext cx="2207690" cy="2207691"/>
            </a:xfrm>
            <a:custGeom>
              <a:avLst/>
              <a:gdLst/>
              <a:ahLst/>
              <a:cxnLst/>
              <a:rect l="l" t="t" r="r" b="b"/>
              <a:pathLst>
                <a:path w="2207690" h="2207691">
                  <a:moveTo>
                    <a:pt x="967503" y="2198411"/>
                  </a:moveTo>
                  <a:lnTo>
                    <a:pt x="1103795" y="2207691"/>
                  </a:lnTo>
                  <a:cubicBezTo>
                    <a:pt x="1057608" y="2207692"/>
                    <a:pt x="1012085" y="2204853"/>
                    <a:pt x="967503" y="2198411"/>
                  </a:cubicBezTo>
                  <a:close/>
                  <a:moveTo>
                    <a:pt x="811529" y="2167307"/>
                  </a:moveTo>
                  <a:lnTo>
                    <a:pt x="935821" y="2193576"/>
                  </a:lnTo>
                  <a:cubicBezTo>
                    <a:pt x="893304" y="2188486"/>
                    <a:pt x="851788" y="2179614"/>
                    <a:pt x="811529" y="2167307"/>
                  </a:cubicBezTo>
                  <a:close/>
                  <a:moveTo>
                    <a:pt x="2199826" y="976772"/>
                  </a:moveTo>
                  <a:cubicBezTo>
                    <a:pt x="2205232" y="1018393"/>
                    <a:pt x="2207691" y="1060793"/>
                    <a:pt x="2207690" y="1103766"/>
                  </a:cubicBezTo>
                  <a:close/>
                  <a:moveTo>
                    <a:pt x="2174170" y="838223"/>
                  </a:moveTo>
                  <a:cubicBezTo>
                    <a:pt x="2184491" y="874470"/>
                    <a:pt x="2191713" y="911752"/>
                    <a:pt x="2195714" y="949832"/>
                  </a:cubicBezTo>
                  <a:close/>
                  <a:moveTo>
                    <a:pt x="1103847" y="0"/>
                  </a:moveTo>
                  <a:cubicBezTo>
                    <a:pt x="1621792" y="0"/>
                    <a:pt x="2056420" y="356726"/>
                    <a:pt x="2174166" y="838207"/>
                  </a:cubicBezTo>
                  <a:cubicBezTo>
                    <a:pt x="2081282" y="811466"/>
                    <a:pt x="1983150" y="797814"/>
                    <a:pt x="1881827" y="797814"/>
                  </a:cubicBezTo>
                  <a:cubicBezTo>
                    <a:pt x="1272189" y="797814"/>
                    <a:pt x="777980" y="1292023"/>
                    <a:pt x="777980" y="1901661"/>
                  </a:cubicBezTo>
                  <a:cubicBezTo>
                    <a:pt x="777980" y="1993354"/>
                    <a:pt x="789160" y="2082435"/>
                    <a:pt x="811508" y="2167301"/>
                  </a:cubicBezTo>
                  <a:cubicBezTo>
                    <a:pt x="343585" y="2040230"/>
                    <a:pt x="0" y="1612163"/>
                    <a:pt x="0" y="1103847"/>
                  </a:cubicBezTo>
                  <a:cubicBezTo>
                    <a:pt x="0" y="494209"/>
                    <a:pt x="494209" y="0"/>
                    <a:pt x="1103847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1" name="椭圆 162"/>
            <p:cNvSpPr/>
            <p:nvPr/>
          </p:nvSpPr>
          <p:spPr>
            <a:xfrm>
              <a:off x="3491880" y="1557913"/>
              <a:ext cx="2207694" cy="2207694"/>
            </a:xfrm>
            <a:custGeom>
              <a:avLst/>
              <a:gdLst/>
              <a:ahLst/>
              <a:cxnLst/>
              <a:rect l="l" t="t" r="r" b="b"/>
              <a:pathLst>
                <a:path w="2207694" h="2207694">
                  <a:moveTo>
                    <a:pt x="1269814" y="13804"/>
                  </a:moveTo>
                  <a:cubicBezTo>
                    <a:pt x="1800820" y="92567"/>
                    <a:pt x="2207694" y="550692"/>
                    <a:pt x="2207694" y="1103847"/>
                  </a:cubicBezTo>
                  <a:cubicBezTo>
                    <a:pt x="2207694" y="1713485"/>
                    <a:pt x="1713485" y="2207694"/>
                    <a:pt x="1103847" y="2207694"/>
                  </a:cubicBezTo>
                  <a:cubicBezTo>
                    <a:pt x="546709" y="2207694"/>
                    <a:pt x="85975" y="1794939"/>
                    <a:pt x="12055" y="1258354"/>
                  </a:cubicBezTo>
                  <a:lnTo>
                    <a:pt x="33789" y="1370498"/>
                  </a:lnTo>
                  <a:cubicBezTo>
                    <a:pt x="125494" y="1396610"/>
                    <a:pt x="222299" y="1409882"/>
                    <a:pt x="322205" y="1409882"/>
                  </a:cubicBezTo>
                  <a:cubicBezTo>
                    <a:pt x="931843" y="1409882"/>
                    <a:pt x="1426052" y="915673"/>
                    <a:pt x="1426052" y="306035"/>
                  </a:cubicBezTo>
                  <a:cubicBezTo>
                    <a:pt x="1426052" y="213979"/>
                    <a:pt x="1414784" y="124554"/>
                    <a:pt x="1392265" y="39385"/>
                  </a:cubicBezTo>
                  <a:cubicBezTo>
                    <a:pt x="1352416" y="28038"/>
                    <a:pt x="1311604" y="19116"/>
                    <a:pt x="1269814" y="13804"/>
                  </a:cubicBezTo>
                  <a:close/>
                  <a:moveTo>
                    <a:pt x="1103847" y="0"/>
                  </a:moveTo>
                  <a:cubicBezTo>
                    <a:pt x="1149577" y="0"/>
                    <a:pt x="1194657" y="2781"/>
                    <a:pt x="1238818" y="9073"/>
                  </a:cubicBezTo>
                  <a:lnTo>
                    <a:pt x="1103848" y="1"/>
                  </a:lnTo>
                  <a:cubicBezTo>
                    <a:pt x="494210" y="1"/>
                    <a:pt x="1" y="494210"/>
                    <a:pt x="1" y="1103848"/>
                  </a:cubicBezTo>
                  <a:cubicBezTo>
                    <a:pt x="1" y="1146981"/>
                    <a:pt x="2475" y="1189536"/>
                    <a:pt x="7924" y="1231287"/>
                  </a:cubicBezTo>
                  <a:cubicBezTo>
                    <a:pt x="2473" y="1189523"/>
                    <a:pt x="0" y="1146974"/>
                    <a:pt x="0" y="1103847"/>
                  </a:cubicBezTo>
                  <a:cubicBezTo>
                    <a:pt x="0" y="494209"/>
                    <a:pt x="494209" y="0"/>
                    <a:pt x="1103847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2" name="椭圆 163"/>
            <p:cNvSpPr/>
            <p:nvPr/>
          </p:nvSpPr>
          <p:spPr>
            <a:xfrm>
              <a:off x="2710237" y="2355728"/>
              <a:ext cx="2207690" cy="2207692"/>
            </a:xfrm>
            <a:custGeom>
              <a:avLst/>
              <a:gdLst/>
              <a:ahLst/>
              <a:cxnLst/>
              <a:rect l="l" t="t" r="r" b="b"/>
              <a:pathLst>
                <a:path w="2207690" h="2207692">
                  <a:moveTo>
                    <a:pt x="2195631" y="1258405"/>
                  </a:moveTo>
                  <a:cubicBezTo>
                    <a:pt x="2191595" y="1296645"/>
                    <a:pt x="2184315" y="1334081"/>
                    <a:pt x="2173913" y="1370472"/>
                  </a:cubicBezTo>
                  <a:close/>
                  <a:moveTo>
                    <a:pt x="2207690" y="1103924"/>
                  </a:moveTo>
                  <a:cubicBezTo>
                    <a:pt x="2207691" y="1147015"/>
                    <a:pt x="2205219" y="1189529"/>
                    <a:pt x="2199774" y="1231259"/>
                  </a:cubicBezTo>
                  <a:close/>
                  <a:moveTo>
                    <a:pt x="815432" y="39382"/>
                  </a:moveTo>
                  <a:cubicBezTo>
                    <a:pt x="792913" y="124550"/>
                    <a:pt x="781644" y="213975"/>
                    <a:pt x="781644" y="306031"/>
                  </a:cubicBezTo>
                  <a:cubicBezTo>
                    <a:pt x="781644" y="915669"/>
                    <a:pt x="1275853" y="1409878"/>
                    <a:pt x="1885491" y="1409878"/>
                  </a:cubicBezTo>
                  <a:cubicBezTo>
                    <a:pt x="1985397" y="1409878"/>
                    <a:pt x="2082202" y="1396606"/>
                    <a:pt x="2173907" y="1370494"/>
                  </a:cubicBezTo>
                  <a:cubicBezTo>
                    <a:pt x="2055810" y="1851467"/>
                    <a:pt x="1621429" y="2207692"/>
                    <a:pt x="1103847" y="2207692"/>
                  </a:cubicBezTo>
                  <a:cubicBezTo>
                    <a:pt x="494209" y="2207692"/>
                    <a:pt x="0" y="1713483"/>
                    <a:pt x="0" y="1103845"/>
                  </a:cubicBezTo>
                  <a:cubicBezTo>
                    <a:pt x="0" y="594112"/>
                    <a:pt x="345503" y="165076"/>
                    <a:pt x="815432" y="39382"/>
                  </a:cubicBezTo>
                  <a:close/>
                  <a:moveTo>
                    <a:pt x="937859" y="13805"/>
                  </a:moveTo>
                  <a:lnTo>
                    <a:pt x="815433" y="39382"/>
                  </a:lnTo>
                  <a:cubicBezTo>
                    <a:pt x="855095" y="27337"/>
                    <a:pt x="895991" y="18718"/>
                    <a:pt x="937859" y="13805"/>
                  </a:cubicBezTo>
                  <a:close/>
                  <a:moveTo>
                    <a:pt x="1103792" y="1"/>
                  </a:moveTo>
                  <a:lnTo>
                    <a:pt x="968896" y="9068"/>
                  </a:lnTo>
                  <a:cubicBezTo>
                    <a:pt x="1013034" y="2780"/>
                    <a:pt x="1058088" y="0"/>
                    <a:pt x="1103792" y="1"/>
                  </a:cubicBezTo>
                  <a:close/>
                </a:path>
              </a:pathLst>
            </a:cu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24" name="椭圆 23"/>
          <p:cNvSpPr/>
          <p:nvPr/>
        </p:nvSpPr>
        <p:spPr>
          <a:xfrm>
            <a:off x="3633737" y="2120300"/>
            <a:ext cx="1332824" cy="136006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1200" dirty="0" smtClean="0">
                <a:solidFill>
                  <a:schemeClr val="tx1"/>
                </a:solidFill>
              </a:rPr>
              <a:t>四者之間</a:t>
            </a:r>
            <a:endParaRPr lang="en-US" altLang="zh-TW" sz="1200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sz="1200" dirty="0" smtClean="0">
                <a:solidFill>
                  <a:schemeClr val="tx1"/>
                </a:solidFill>
              </a:rPr>
              <a:t>相關程度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567323" y="1951023"/>
            <a:ext cx="15864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00B0F0"/>
                </a:solidFill>
              </a:rPr>
              <a:t>01.</a:t>
            </a:r>
            <a:r>
              <a:rPr lang="zh-TW" altLang="en-US" sz="1600" b="1" dirty="0">
                <a:solidFill>
                  <a:srgbClr val="00B0F0"/>
                </a:solidFill>
              </a:rPr>
              <a:t>栽種數量</a:t>
            </a:r>
            <a:endParaRPr lang="en-US" altLang="zh-CN" sz="1600" b="1" dirty="0">
              <a:solidFill>
                <a:srgbClr val="00B0F0"/>
              </a:solidFill>
              <a:latin typeface="+mj-ea"/>
              <a:ea typeface="+mj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633777" y="3431918"/>
            <a:ext cx="14535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solidFill>
                  <a:srgbClr val="1A7BAE"/>
                </a:solidFill>
              </a:rPr>
              <a:t>03.</a:t>
            </a:r>
            <a:r>
              <a:rPr lang="zh-TW" altLang="en-US" sz="1600" b="1" dirty="0" smtClean="0">
                <a:solidFill>
                  <a:srgbClr val="1A7BAE"/>
                </a:solidFill>
              </a:rPr>
              <a:t>交易數量</a:t>
            </a:r>
            <a:endParaRPr lang="en-US" altLang="zh-CN" sz="1600" b="1" dirty="0">
              <a:solidFill>
                <a:srgbClr val="1A7BAE"/>
              </a:solidFill>
              <a:latin typeface="+mj-ea"/>
              <a:ea typeface="+mj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668548" y="1951023"/>
            <a:ext cx="14535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1A7BAE"/>
                </a:solidFill>
              </a:rPr>
              <a:t>02.</a:t>
            </a:r>
            <a:r>
              <a:rPr lang="zh-TW" altLang="en-US" sz="1600" b="1" dirty="0">
                <a:solidFill>
                  <a:srgbClr val="1A7BAE"/>
                </a:solidFill>
              </a:rPr>
              <a:t>作物產量</a:t>
            </a:r>
            <a:endParaRPr lang="en-US" altLang="zh-CN" sz="1600" b="1" dirty="0">
              <a:solidFill>
                <a:srgbClr val="1A7BAE"/>
              </a:solidFill>
              <a:latin typeface="+mj-ea"/>
              <a:ea typeface="+mj-ea"/>
            </a:endParaRPr>
          </a:p>
        </p:txBody>
      </p:sp>
      <p:sp>
        <p:nvSpPr>
          <p:cNvPr id="26" name="TextBox 6"/>
          <p:cNvSpPr txBox="1"/>
          <p:nvPr/>
        </p:nvSpPr>
        <p:spPr>
          <a:xfrm>
            <a:off x="444937" y="185138"/>
            <a:ext cx="290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深入探討與研究：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668548" y="3434150"/>
            <a:ext cx="15864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solidFill>
                  <a:srgbClr val="00B0F0"/>
                </a:solidFill>
              </a:rPr>
              <a:t>0</a:t>
            </a:r>
            <a:r>
              <a:rPr lang="en-US" altLang="zh-TW" sz="1600" b="1" dirty="0">
                <a:solidFill>
                  <a:srgbClr val="00B0F0"/>
                </a:solidFill>
              </a:rPr>
              <a:t>4</a:t>
            </a:r>
            <a:r>
              <a:rPr lang="en-US" altLang="zh-CN" sz="1600" b="1" dirty="0" smtClean="0">
                <a:solidFill>
                  <a:srgbClr val="00B0F0"/>
                </a:solidFill>
              </a:rPr>
              <a:t>.</a:t>
            </a:r>
            <a:r>
              <a:rPr lang="zh-TW" altLang="en-US" sz="1600" b="1" dirty="0" smtClean="0">
                <a:solidFill>
                  <a:srgbClr val="00B0F0"/>
                </a:solidFill>
              </a:rPr>
              <a:t>交易價格</a:t>
            </a:r>
            <a:endParaRPr lang="en-US" altLang="zh-CN" sz="1600" b="1" dirty="0">
              <a:solidFill>
                <a:srgbClr val="00B0F0"/>
              </a:solidFill>
              <a:latin typeface="+mj-ea"/>
              <a:ea typeface="+mj-ea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487435" y="45519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29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43126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76520" y="430384"/>
            <a:ext cx="38704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根據實際操作提出想法</a:t>
            </a:r>
            <a:endParaRPr lang="en-US" altLang="zh-TW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給農委會的建議：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8487435" y="45519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30</a:t>
            </a:r>
            <a:endParaRPr kumimoji="1" lang="zh-TW" altLang="en-US" dirty="0"/>
          </a:p>
        </p:txBody>
      </p:sp>
      <p:sp>
        <p:nvSpPr>
          <p:cNvPr id="17" name="等腰三角形 27"/>
          <p:cNvSpPr/>
          <p:nvPr/>
        </p:nvSpPr>
        <p:spPr>
          <a:xfrm>
            <a:off x="237441" y="1356613"/>
            <a:ext cx="3175739" cy="2628293"/>
          </a:xfrm>
          <a:prstGeom prst="triangle">
            <a:avLst/>
          </a:prstGeom>
          <a:solidFill>
            <a:srgbClr val="336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28"/>
          <p:cNvSpPr/>
          <p:nvPr/>
        </p:nvSpPr>
        <p:spPr>
          <a:xfrm rot="10800000">
            <a:off x="2195971" y="1374615"/>
            <a:ext cx="2952886" cy="2628293"/>
          </a:xfrm>
          <a:prstGeom prst="triangle">
            <a:avLst>
              <a:gd name="adj" fmla="val 50364"/>
            </a:avLst>
          </a:prstGeom>
          <a:solidFill>
            <a:srgbClr val="1971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30"/>
          <p:cNvSpPr/>
          <p:nvPr/>
        </p:nvSpPr>
        <p:spPr>
          <a:xfrm>
            <a:off x="4010401" y="1356615"/>
            <a:ext cx="2956249" cy="2617800"/>
          </a:xfrm>
          <a:prstGeom prst="triangle">
            <a:avLst/>
          </a:prstGeom>
          <a:solidFill>
            <a:srgbClr val="1D8A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32"/>
          <p:cNvSpPr/>
          <p:nvPr/>
        </p:nvSpPr>
        <p:spPr>
          <a:xfrm rot="10800000">
            <a:off x="5787135" y="1356615"/>
            <a:ext cx="2956249" cy="2448272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015219" y="2636254"/>
            <a:ext cx="16201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b="1" dirty="0" smtClean="0">
                <a:solidFill>
                  <a:srgbClr val="FFC000"/>
                </a:solidFill>
                <a:latin typeface="Songti TC" charset="-120"/>
                <a:ea typeface="Songti TC" charset="-120"/>
                <a:cs typeface="Songti TC" charset="-120"/>
              </a:rPr>
              <a:t>縮小資料採集時間</a:t>
            </a:r>
            <a:endParaRPr lang="en-US" altLang="zh-CN" sz="1400" b="1" dirty="0" smtClean="0">
              <a:solidFill>
                <a:srgbClr val="FFC000"/>
              </a:solidFill>
              <a:latin typeface="Songti TC" charset="-120"/>
              <a:ea typeface="Songti TC" charset="-120"/>
              <a:cs typeface="Songti TC" charset="-120"/>
            </a:endParaRPr>
          </a:p>
        </p:txBody>
      </p:sp>
      <p:sp>
        <p:nvSpPr>
          <p:cNvPr id="22" name="TextBox 35"/>
          <p:cNvSpPr txBox="1"/>
          <p:nvPr/>
        </p:nvSpPr>
        <p:spPr>
          <a:xfrm>
            <a:off x="795374" y="2921819"/>
            <a:ext cx="2088231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TW" altLang="en-US" sz="1200" dirty="0" smtClean="0">
                <a:solidFill>
                  <a:schemeClr val="bg1"/>
                </a:solidFill>
              </a:rPr>
              <a:t>從實際操作中可以得知產量與天氣因素有相關性，但因為資料採集時間單位太大，而可能導致預測準確率低。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28190" y="1896675"/>
            <a:ext cx="9794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smtClean="0">
                <a:solidFill>
                  <a:schemeClr val="bg1"/>
                </a:solidFill>
              </a:rPr>
              <a:t>01</a:t>
            </a:r>
            <a:endParaRPr lang="en-US" altLang="zh-CN" sz="36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25" name="直接连接符 38"/>
          <p:cNvCxnSpPr/>
          <p:nvPr/>
        </p:nvCxnSpPr>
        <p:spPr>
          <a:xfrm>
            <a:off x="1439888" y="2543006"/>
            <a:ext cx="7560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678433" y="2610018"/>
            <a:ext cx="16201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b="1" dirty="0" smtClean="0">
                <a:solidFill>
                  <a:srgbClr val="FFC000"/>
                </a:solidFill>
                <a:latin typeface="Songti TC" charset="-120"/>
                <a:ea typeface="Songti TC" charset="-120"/>
                <a:cs typeface="Songti TC" charset="-120"/>
              </a:rPr>
              <a:t>統一搜集資料單位</a:t>
            </a:r>
            <a:endParaRPr lang="en-US" altLang="zh-CN" sz="1400" b="1" dirty="0" smtClean="0">
              <a:solidFill>
                <a:srgbClr val="FFC000"/>
              </a:solidFill>
              <a:latin typeface="Songti TC" charset="-120"/>
              <a:ea typeface="Songti TC" charset="-120"/>
              <a:cs typeface="Songti TC" charset="-120"/>
            </a:endParaRPr>
          </a:p>
        </p:txBody>
      </p:sp>
      <p:sp>
        <p:nvSpPr>
          <p:cNvPr id="28" name="TextBox 41"/>
          <p:cNvSpPr txBox="1"/>
          <p:nvPr/>
        </p:nvSpPr>
        <p:spPr>
          <a:xfrm>
            <a:off x="4444409" y="2932311"/>
            <a:ext cx="2088231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TW" altLang="en-US" sz="1200" dirty="0" smtClean="0">
                <a:solidFill>
                  <a:schemeClr val="bg1"/>
                </a:solidFill>
              </a:rPr>
              <a:t>在實際操作上，我們發現歷年的資料採集單位沒有統一，導致較難整理資料。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998784" y="1896675"/>
            <a:ext cx="9794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</a:rPr>
              <a:t>03</a:t>
            </a:r>
            <a:endParaRPr lang="en-US" altLang="zh-CN" sz="36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0" name="直接连接符 44"/>
          <p:cNvCxnSpPr/>
          <p:nvPr/>
        </p:nvCxnSpPr>
        <p:spPr>
          <a:xfrm>
            <a:off x="5110482" y="2543006"/>
            <a:ext cx="7560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2860227" y="2444363"/>
            <a:ext cx="16201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b="1" dirty="0" smtClean="0">
                <a:solidFill>
                  <a:srgbClr val="FFC000"/>
                </a:solidFill>
                <a:latin typeface="Songti TC" charset="-120"/>
                <a:ea typeface="Songti TC" charset="-120"/>
                <a:cs typeface="Songti TC" charset="-120"/>
              </a:rPr>
              <a:t>產銷履歷增加欄位</a:t>
            </a:r>
            <a:endParaRPr lang="en-US" altLang="zh-CN" sz="1400" b="1" dirty="0" smtClean="0">
              <a:solidFill>
                <a:srgbClr val="FFC000"/>
              </a:solidFill>
              <a:latin typeface="Songti TC" charset="-120"/>
              <a:ea typeface="Songti TC" charset="-120"/>
              <a:cs typeface="Songti TC" charset="-120"/>
            </a:endParaRPr>
          </a:p>
        </p:txBody>
      </p:sp>
      <p:sp>
        <p:nvSpPr>
          <p:cNvPr id="32" name="TextBox 48"/>
          <p:cNvSpPr txBox="1"/>
          <p:nvPr/>
        </p:nvSpPr>
        <p:spPr>
          <a:xfrm>
            <a:off x="2645344" y="1522798"/>
            <a:ext cx="2088231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TW" altLang="en-US" sz="1200" dirty="0" smtClean="0">
                <a:solidFill>
                  <a:schemeClr val="bg1"/>
                </a:solidFill>
              </a:rPr>
              <a:t>增加產銷履歷的「銷售處」欄位，不僅解決消費者看得到吃不到</a:t>
            </a:r>
            <a:r>
              <a:rPr lang="zh-TW" altLang="en-US" sz="1200" smtClean="0">
                <a:solidFill>
                  <a:schemeClr val="bg1"/>
                </a:solidFill>
              </a:rPr>
              <a:t>的問題。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166318" y="2870872"/>
            <a:ext cx="9794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smtClean="0">
                <a:solidFill>
                  <a:schemeClr val="bg1"/>
                </a:solidFill>
              </a:rPr>
              <a:t>02</a:t>
            </a:r>
            <a:endParaRPr lang="en-US" altLang="zh-CN" sz="36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41" name="直接连接符 51"/>
          <p:cNvCxnSpPr/>
          <p:nvPr/>
        </p:nvCxnSpPr>
        <p:spPr>
          <a:xfrm>
            <a:off x="3294371" y="2870872"/>
            <a:ext cx="7560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6455167" y="2274020"/>
            <a:ext cx="16201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b="1" dirty="0" smtClean="0">
                <a:solidFill>
                  <a:srgbClr val="FFC000"/>
                </a:solidFill>
                <a:latin typeface="Songti TC" charset="-120"/>
                <a:ea typeface="Songti TC" charset="-120"/>
                <a:cs typeface="Songti TC" charset="-120"/>
              </a:rPr>
              <a:t>提高產銷履歷使用</a:t>
            </a:r>
            <a:endParaRPr lang="en-US" altLang="zh-CN" sz="1400" b="1" dirty="0" smtClean="0">
              <a:solidFill>
                <a:srgbClr val="FFC000"/>
              </a:solidFill>
              <a:latin typeface="Songti TC" charset="-120"/>
              <a:ea typeface="Songti TC" charset="-120"/>
              <a:cs typeface="Songti TC" charset="-120"/>
            </a:endParaRPr>
          </a:p>
        </p:txBody>
      </p:sp>
      <p:sp>
        <p:nvSpPr>
          <p:cNvPr id="47" name="TextBox 53"/>
          <p:cNvSpPr txBox="1"/>
          <p:nvPr/>
        </p:nvSpPr>
        <p:spPr>
          <a:xfrm>
            <a:off x="6221143" y="1464627"/>
            <a:ext cx="2088231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TW" altLang="en-US" sz="1200" dirty="0" smtClean="0">
                <a:solidFill>
                  <a:schemeClr val="bg1"/>
                </a:solidFill>
              </a:rPr>
              <a:t>農委會可以讓農民在產銷履歷上多增加本身的聯絡資訊，促使農民願意填寫產銷履歷。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775518" y="2688763"/>
            <a:ext cx="9794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smtClean="0">
                <a:solidFill>
                  <a:schemeClr val="bg1"/>
                </a:solidFill>
              </a:rPr>
              <a:t>04</a:t>
            </a:r>
            <a:endParaRPr lang="en-US" altLang="zh-CN" sz="36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49" name="直接连接符 55"/>
          <p:cNvCxnSpPr/>
          <p:nvPr/>
        </p:nvCxnSpPr>
        <p:spPr>
          <a:xfrm>
            <a:off x="6887216" y="2652759"/>
            <a:ext cx="7560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861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76520" y="430384"/>
            <a:ext cx="38704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根據實際操作提出想法</a:t>
            </a:r>
            <a:endParaRPr lang="en-US" altLang="zh-TW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給農委會的建議：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88678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1" y="2629090"/>
            <a:ext cx="9144000" cy="272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1080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76520" y="430384"/>
            <a:ext cx="38704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根據實際操作提出想法</a:t>
            </a:r>
            <a:endParaRPr lang="en-US" altLang="zh-TW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給農委會的建議：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6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717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76520" y="430384"/>
            <a:ext cx="38704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根據實際操作提出想法</a:t>
            </a:r>
            <a:endParaRPr lang="en-US" altLang="zh-TW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給農委會的建議：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-108519" y="0"/>
            <a:ext cx="9252519" cy="5227045"/>
            <a:chOff x="1983600" y="0"/>
            <a:chExt cx="5176800" cy="4912010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3600" y="2186440"/>
              <a:ext cx="5176800" cy="2725570"/>
            </a:xfrm>
            <a:prstGeom prst="rect">
              <a:avLst/>
            </a:prstGeom>
          </p:spPr>
        </p:pic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3600" y="0"/>
              <a:ext cx="5176800" cy="28867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5929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76520" y="430384"/>
            <a:ext cx="38704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根據實際操作提出想法</a:t>
            </a:r>
            <a:endParaRPr lang="en-US" altLang="zh-TW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給農委會的建議：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81" y="0"/>
            <a:ext cx="8851466" cy="491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835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00653"/>
            <a:ext cx="9144000" cy="546759"/>
          </a:xfrm>
          <a:prstGeom prst="rect">
            <a:avLst/>
          </a:prstGeom>
          <a:solidFill>
            <a:srgbClr val="A94C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" name="文本框 4"/>
          <p:cNvSpPr txBox="1"/>
          <p:nvPr/>
        </p:nvSpPr>
        <p:spPr>
          <a:xfrm>
            <a:off x="150454" y="217394"/>
            <a:ext cx="317530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700" b="1" dirty="0">
                <a:solidFill>
                  <a:schemeClr val="bg1"/>
                </a:solidFill>
              </a:rPr>
              <a:t>Team Intro </a:t>
            </a:r>
            <a:endParaRPr kumimoji="1" lang="zh-CN" altLang="en-US" sz="2700" b="1" dirty="0">
              <a:solidFill>
                <a:schemeClr val="bg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6258">
            <a:off x="7034541" y="2870647"/>
            <a:ext cx="1889074" cy="1869639"/>
          </a:xfrm>
          <a:prstGeom prst="ellipse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55" y="2955719"/>
            <a:ext cx="1704109" cy="1699496"/>
          </a:xfrm>
          <a:prstGeom prst="ellipse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873" y="1013024"/>
            <a:ext cx="1765964" cy="1773337"/>
          </a:xfrm>
          <a:prstGeom prst="ellipse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305" y="1045365"/>
            <a:ext cx="1748307" cy="1708655"/>
          </a:xfrm>
          <a:prstGeom prst="ellipse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756" y="570549"/>
            <a:ext cx="1924877" cy="1934384"/>
          </a:xfrm>
          <a:prstGeom prst="ellipse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539712" y="2738994"/>
            <a:ext cx="12494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500" b="1" dirty="0">
                <a:solidFill>
                  <a:srgbClr val="002060"/>
                </a:solidFill>
              </a:rPr>
              <a:t>Jenny</a:t>
            </a:r>
            <a:r>
              <a:rPr kumimoji="1" lang="zh-TW" altLang="en-US" sz="1500" b="1" dirty="0">
                <a:solidFill>
                  <a:srgbClr val="002060"/>
                </a:solidFill>
              </a:rPr>
              <a:t> </a:t>
            </a:r>
            <a:r>
              <a:rPr kumimoji="1" lang="en-US" altLang="zh-TW" sz="1500" b="1" dirty="0">
                <a:solidFill>
                  <a:srgbClr val="002060"/>
                </a:solidFill>
              </a:rPr>
              <a:t>Yang</a:t>
            </a:r>
            <a:endParaRPr kumimoji="1" lang="zh-TW" altLang="en-US" sz="1500" b="1" dirty="0">
              <a:solidFill>
                <a:srgbClr val="002060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3713423" y="2492400"/>
            <a:ext cx="14334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500" b="1" dirty="0">
                <a:solidFill>
                  <a:srgbClr val="002060"/>
                </a:solidFill>
              </a:rPr>
              <a:t>Angus Huang</a:t>
            </a:r>
            <a:endParaRPr kumimoji="1" lang="zh-TW" altLang="en-US" sz="1500" b="1" dirty="0">
              <a:solidFill>
                <a:srgbClr val="00206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47790" y="4706874"/>
            <a:ext cx="7377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500" b="1" dirty="0">
                <a:solidFill>
                  <a:srgbClr val="002060"/>
                </a:solidFill>
              </a:rPr>
              <a:t>Lily Li</a:t>
            </a:r>
            <a:endParaRPr kumimoji="1" lang="zh-TW" altLang="en-US" sz="1500" b="1" dirty="0">
              <a:solidFill>
                <a:srgbClr val="00206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6135036" y="2738994"/>
            <a:ext cx="11641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500" b="1" dirty="0">
                <a:solidFill>
                  <a:srgbClr val="002060"/>
                </a:solidFill>
              </a:rPr>
              <a:t>Sophie Liu</a:t>
            </a:r>
            <a:endParaRPr kumimoji="1" lang="zh-TW" altLang="en-US" sz="1500" b="1" dirty="0">
              <a:solidFill>
                <a:srgbClr val="00206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7807885" y="4706874"/>
            <a:ext cx="67358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500" b="1" dirty="0">
                <a:solidFill>
                  <a:srgbClr val="002060"/>
                </a:solidFill>
              </a:rPr>
              <a:t>Liz Li</a:t>
            </a:r>
            <a:endParaRPr kumimoji="1" lang="zh-TW" altLang="en-US" sz="1500" b="1" dirty="0">
              <a:solidFill>
                <a:srgbClr val="002060"/>
              </a:solidFill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40" y="3447789"/>
            <a:ext cx="3824139" cy="1317257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8736904" y="4838178"/>
            <a:ext cx="2808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350" dirty="0"/>
              <a:t>4</a:t>
            </a:r>
            <a:endParaRPr kumimoji="1" lang="zh-TW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61750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2443344" y="2301720"/>
            <a:ext cx="4256964" cy="69124"/>
            <a:chOff x="566555" y="877035"/>
            <a:chExt cx="2340260" cy="164545"/>
          </a:xfrm>
        </p:grpSpPr>
        <p:sp>
          <p:nvSpPr>
            <p:cNvPr id="20" name="矩形 19"/>
            <p:cNvSpPr/>
            <p:nvPr/>
          </p:nvSpPr>
          <p:spPr>
            <a:xfrm>
              <a:off x="566555" y="877035"/>
              <a:ext cx="585065" cy="164545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151620" y="877035"/>
              <a:ext cx="585065" cy="164545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736685" y="877035"/>
              <a:ext cx="585065" cy="164545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2321750" y="877035"/>
              <a:ext cx="585065" cy="164545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623999" y="1755256"/>
            <a:ext cx="5895655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1A7BAE"/>
                </a:solidFill>
              </a:rPr>
              <a:t>THANKS</a:t>
            </a:r>
            <a:r>
              <a:rPr lang="en-US" altLang="zh-CN" sz="2800" dirty="0">
                <a:solidFill>
                  <a:srgbClr val="BF3420"/>
                </a:solidFill>
              </a:rPr>
              <a:t> </a:t>
            </a:r>
            <a:r>
              <a:rPr lang="en-US" altLang="zh-CN" sz="2800" dirty="0">
                <a:solidFill>
                  <a:srgbClr val="95BC49"/>
                </a:solidFill>
              </a:rPr>
              <a:t>FOR</a:t>
            </a:r>
            <a:r>
              <a:rPr lang="zh-CN" altLang="en-US" sz="2800" dirty="0">
                <a:solidFill>
                  <a:srgbClr val="1A7BAE"/>
                </a:solidFill>
              </a:rPr>
              <a:t> </a:t>
            </a:r>
            <a:r>
              <a:rPr lang="en-US" altLang="zh-CN" sz="2800" dirty="0">
                <a:solidFill>
                  <a:srgbClr val="FDA907"/>
                </a:solidFill>
              </a:rPr>
              <a:t>YOUR</a:t>
            </a:r>
            <a:r>
              <a:rPr lang="en-US" altLang="zh-CN" sz="2800" dirty="0">
                <a:solidFill>
                  <a:srgbClr val="1A7BAE"/>
                </a:solidFill>
              </a:rPr>
              <a:t> </a:t>
            </a:r>
            <a:r>
              <a:rPr lang="en-US" altLang="zh-CN" sz="2800" dirty="0">
                <a:solidFill>
                  <a:srgbClr val="BF3420"/>
                </a:solidFill>
              </a:rPr>
              <a:t>WATCHING</a:t>
            </a:r>
          </a:p>
        </p:txBody>
      </p:sp>
    </p:spTree>
    <p:extLst>
      <p:ext uri="{BB962C8B-B14F-4D97-AF65-F5344CB8AC3E}">
        <p14:creationId xmlns:p14="http://schemas.microsoft.com/office/powerpoint/2010/main" val="8439952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7B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" y="2166705"/>
            <a:ext cx="9144000" cy="450051"/>
          </a:xfrm>
          <a:prstGeom prst="rect">
            <a:avLst/>
          </a:prstGeom>
          <a:solidFill>
            <a:srgbClr val="1D8A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495" y="-1433695"/>
            <a:ext cx="2723823" cy="8094075"/>
          </a:xfrm>
          <a:prstGeom prst="rect">
            <a:avLst/>
          </a:prstGeom>
          <a:noFill/>
          <a:effectLst>
            <a:outerShdw blurRad="165100" dist="76200" dir="1200000" algn="tl" rotWithShape="0">
              <a:prstClr val="black">
                <a:alpha val="1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51997">
                <a:solidFill>
                  <a:schemeClr val="bg1"/>
                </a:solidFill>
                <a:latin typeface="+mj-lt"/>
              </a:rPr>
              <a:t>1</a:t>
            </a:r>
            <a:endParaRPr lang="zh-CN" altLang="en-US" sz="51997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486788" y="1379843"/>
            <a:ext cx="22534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altLang="zh-CN" sz="4400" dirty="0">
                <a:solidFill>
                  <a:schemeClr val="bg1"/>
                </a:solidFill>
                <a:latin typeface="Impact"/>
              </a:rPr>
              <a:t>PART ONE</a:t>
            </a:r>
            <a:endParaRPr lang="zh-CN" altLang="en-US" sz="4400" dirty="0">
              <a:solidFill>
                <a:schemeClr val="bg1"/>
              </a:solidFill>
              <a:latin typeface="Impac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79089" y="2155091"/>
            <a:ext cx="5178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TW" altLang="en-US" sz="2400" dirty="0">
                <a:solidFill>
                  <a:schemeClr val="bg1"/>
                </a:solidFill>
              </a:rPr>
              <a:t>研究動機及目的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487435" y="455197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3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83521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緣由與流程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6520" y="430384"/>
            <a:ext cx="38704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研究前的準備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3065628" y="1356615"/>
            <a:ext cx="2745305" cy="2745305"/>
          </a:xfrm>
          <a:prstGeom prst="ellipse">
            <a:avLst/>
          </a:prstGeom>
          <a:noFill/>
          <a:ln>
            <a:solidFill>
              <a:srgbClr val="1A7BAE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55338" y="1356615"/>
            <a:ext cx="2745305" cy="2745305"/>
          </a:xfrm>
          <a:prstGeom prst="ellipse">
            <a:avLst/>
          </a:prstGeom>
          <a:noFill/>
          <a:ln>
            <a:solidFill>
              <a:srgbClr val="1A7B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793340" y="2219396"/>
            <a:ext cx="215962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icrosoft JhengHei" charset="-120"/>
              </a:rPr>
              <a:t>消費者對農作物的購買通常是透過中盤商，無法</a:t>
            </a:r>
            <a:r>
              <a:rPr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icrosoft JhengHei" charset="-120"/>
              </a:rPr>
              <a:t>與農民直接</a:t>
            </a: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icrosoft JhengHei" charset="-120"/>
              </a:rPr>
              <a:t>的了解，希望能為農委會做一個平台</a:t>
            </a:r>
            <a:r>
              <a:rPr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icrosoft JhengHei" charset="-120"/>
              </a:rPr>
              <a:t>當作農民與</a:t>
            </a: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icrosoft JhengHei" charset="-120"/>
              </a:rPr>
              <a:t>消費者之間的溝通橋樑 </a:t>
            </a:r>
            <a:r>
              <a:rPr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icrosoft JhengHei" charset="-120"/>
              </a:rPr>
              <a:t>。</a:t>
            </a:r>
            <a:endParaRPr lang="zh-TW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Microsoft JhengHei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82094" y="1753861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TW" altLang="en-US" sz="1600" b="1" dirty="0">
                <a:solidFill>
                  <a:srgbClr val="1A7BAE"/>
                </a:solidFill>
                <a:latin typeface="+mn-ea"/>
              </a:rPr>
              <a:t>製作動機</a:t>
            </a:r>
            <a:endParaRPr lang="zh-CN" altLang="en-US" sz="1600" b="1" dirty="0">
              <a:solidFill>
                <a:srgbClr val="1A7BAE"/>
              </a:solidFill>
              <a:latin typeface="+mn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927933" y="1778652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TW" altLang="en-US" sz="1600" b="1" dirty="0" smtClean="0">
                <a:solidFill>
                  <a:srgbClr val="1A7BAE"/>
                </a:solidFill>
                <a:latin typeface="+mn-ea"/>
              </a:rPr>
              <a:t>操作方向</a:t>
            </a:r>
            <a:endParaRPr lang="zh-CN" altLang="en-US" sz="1600" b="1" dirty="0">
              <a:solidFill>
                <a:srgbClr val="1A7BAE"/>
              </a:solidFill>
              <a:latin typeface="+mn-ea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5675919" y="1356616"/>
            <a:ext cx="2745305" cy="2745305"/>
          </a:xfrm>
          <a:prstGeom prst="ellipse">
            <a:avLst/>
          </a:prstGeom>
          <a:noFill/>
          <a:ln>
            <a:solidFill>
              <a:srgbClr val="1A7B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dirty="0"/>
              <a:t>ㄋ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6545869" y="1753861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TW" altLang="en-US" sz="1600" b="1" dirty="0" smtClean="0">
                <a:solidFill>
                  <a:srgbClr val="1A7BAE"/>
                </a:solidFill>
                <a:latin typeface="+mn-ea"/>
              </a:rPr>
              <a:t>平台呈現</a:t>
            </a:r>
            <a:endParaRPr lang="zh-CN" altLang="en-US" sz="1600" b="1" dirty="0">
              <a:solidFill>
                <a:srgbClr val="1A7BAE"/>
              </a:solidFill>
              <a:latin typeface="+mn-ea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623952" y="1592737"/>
            <a:ext cx="393948" cy="393948"/>
          </a:xfrm>
          <a:prstGeom prst="ellipse">
            <a:avLst/>
          </a:pr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234243" y="1592738"/>
            <a:ext cx="393948" cy="393948"/>
          </a:xfrm>
          <a:prstGeom prst="ellipse">
            <a:avLst/>
          </a:pr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5844532" y="1592738"/>
            <a:ext cx="393948" cy="393948"/>
          </a:xfrm>
          <a:prstGeom prst="ellipse">
            <a:avLst/>
          </a:pr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6036267" y="2230939"/>
            <a:ext cx="215962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依照消費者所需要的產品，</a:t>
            </a:r>
            <a:r>
              <a:rPr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提供農產品資訊，並提供購買管道。對農民可以多一個銷路，也能減少某農產品供給過剩的現象。</a:t>
            </a:r>
            <a:endParaRPr lang="zh-TW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487435" y="455197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4</a:t>
            </a:r>
            <a:endParaRPr kumimoji="1"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9587345" y="8312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3403631" y="2230939"/>
            <a:ext cx="215962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icrosoft JhengHei" charset="-120"/>
              </a:rPr>
              <a:t>透過歷年天氣資料與農作物產量，運算出預測模型，進而利用模型推論出未來產量，以供消費者做參考。</a:t>
            </a:r>
            <a:endParaRPr lang="zh-TW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683703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專案製作時間軸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cxnSp>
        <p:nvCxnSpPr>
          <p:cNvPr id="11" name="直接连接符 26"/>
          <p:cNvCxnSpPr/>
          <p:nvPr/>
        </p:nvCxnSpPr>
        <p:spPr>
          <a:xfrm>
            <a:off x="4517993" y="1020043"/>
            <a:ext cx="9002" cy="36219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31"/>
          <p:cNvSpPr/>
          <p:nvPr/>
        </p:nvSpPr>
        <p:spPr>
          <a:xfrm>
            <a:off x="3973543" y="616805"/>
            <a:ext cx="953886" cy="821199"/>
          </a:xfrm>
          <a:prstGeom prst="ellipse">
            <a:avLst/>
          </a:pr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/>
              <a:t>主題討論</a:t>
            </a:r>
            <a:endParaRPr lang="zh-CN" altLang="en-US" sz="1600" dirty="0"/>
          </a:p>
        </p:txBody>
      </p:sp>
      <p:sp>
        <p:nvSpPr>
          <p:cNvPr id="13" name="椭圆 34"/>
          <p:cNvSpPr/>
          <p:nvPr/>
        </p:nvSpPr>
        <p:spPr>
          <a:xfrm>
            <a:off x="4007296" y="1783445"/>
            <a:ext cx="931383" cy="8591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/>
              <a:t>初步</a:t>
            </a:r>
            <a:endParaRPr lang="en-US" altLang="zh-TW" sz="1600" dirty="0"/>
          </a:p>
          <a:p>
            <a:pPr algn="ctr"/>
            <a:r>
              <a:rPr lang="zh-TW" altLang="en-US" sz="1600" dirty="0"/>
              <a:t>構想</a:t>
            </a:r>
            <a:endParaRPr lang="zh-CN" altLang="en-US" sz="1600" dirty="0"/>
          </a:p>
        </p:txBody>
      </p:sp>
      <p:sp>
        <p:nvSpPr>
          <p:cNvPr id="14" name="椭圆 37"/>
          <p:cNvSpPr/>
          <p:nvPr/>
        </p:nvSpPr>
        <p:spPr>
          <a:xfrm>
            <a:off x="4031940" y="2970699"/>
            <a:ext cx="922393" cy="82612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實際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操作</a:t>
            </a:r>
            <a:endParaRPr lang="zh-CN" altLang="en-US" dirty="0"/>
          </a:p>
        </p:txBody>
      </p:sp>
      <p:sp>
        <p:nvSpPr>
          <p:cNvPr id="15" name="椭圆 40"/>
          <p:cNvSpPr/>
          <p:nvPr/>
        </p:nvSpPr>
        <p:spPr>
          <a:xfrm>
            <a:off x="4065799" y="4062185"/>
            <a:ext cx="922393" cy="8261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結論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968044" y="681540"/>
            <a:ext cx="29163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b="1" dirty="0" smtClean="0">
                <a:solidFill>
                  <a:schemeClr val="accent1"/>
                </a:solidFill>
                <a:latin typeface="+mj-ea"/>
                <a:ea typeface="+mj-ea"/>
              </a:rPr>
              <a:t>討論與思考</a:t>
            </a:r>
            <a:endParaRPr lang="en-US" altLang="zh-CN" sz="14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995190" y="2886785"/>
            <a:ext cx="29163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資料整理、網頁呈現</a:t>
            </a:r>
            <a:endParaRPr lang="en-US" altLang="zh-CN" sz="14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TextBox 45"/>
          <p:cNvSpPr txBox="1"/>
          <p:nvPr/>
        </p:nvSpPr>
        <p:spPr>
          <a:xfrm>
            <a:off x="4995189" y="3209079"/>
            <a:ext cx="2916324" cy="31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將資料集做整理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87627" y="1838454"/>
            <a:ext cx="29163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TW" altLang="en-US" sz="1400" b="1" dirty="0" smtClean="0">
                <a:solidFill>
                  <a:srgbClr val="00B0F0"/>
                </a:solidFill>
                <a:latin typeface="+mj-ea"/>
                <a:ea typeface="+mj-ea"/>
              </a:rPr>
              <a:t>提供生產者與消費者平台</a:t>
            </a:r>
            <a:endParaRPr lang="en-US" altLang="zh-CN" sz="1400" b="1" dirty="0">
              <a:solidFill>
                <a:srgbClr val="00B0F0"/>
              </a:solidFill>
              <a:latin typeface="+mj-ea"/>
              <a:ea typeface="+mj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087627" y="4025108"/>
            <a:ext cx="29163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TW" altLang="en-US" sz="1400" b="1" dirty="0" smtClean="0">
                <a:solidFill>
                  <a:schemeClr val="accent5"/>
                </a:solidFill>
                <a:latin typeface="+mj-ea"/>
                <a:ea typeface="+mj-ea"/>
              </a:rPr>
              <a:t>未來展望與應用</a:t>
            </a:r>
            <a:endParaRPr lang="en-US" altLang="zh-CN" sz="1400" b="1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23" name="TextBox 49"/>
          <p:cNvSpPr txBox="1"/>
          <p:nvPr/>
        </p:nvSpPr>
        <p:spPr>
          <a:xfrm>
            <a:off x="611560" y="4292251"/>
            <a:ext cx="3420379" cy="308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  <a:spcBef>
                <a:spcPts val="600"/>
              </a:spcBef>
            </a:pPr>
            <a:r>
              <a:rPr lang="zh-TW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透過系統製作過程得知其他附加功能與應用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TextBox 47"/>
          <p:cNvSpPr txBox="1"/>
          <p:nvPr/>
        </p:nvSpPr>
        <p:spPr>
          <a:xfrm>
            <a:off x="898607" y="2160747"/>
            <a:ext cx="3105344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  <a:spcBef>
                <a:spcPts val="600"/>
              </a:spcBef>
            </a:pPr>
            <a:r>
              <a:rPr lang="zh-TW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讓生產者將資訊提供給我們，我們將資料做整理，再以消費者方便檢閱的型態呈現出來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TextBox 45"/>
          <p:cNvSpPr txBox="1"/>
          <p:nvPr/>
        </p:nvSpPr>
        <p:spPr>
          <a:xfrm>
            <a:off x="4997176" y="1057602"/>
            <a:ext cx="3940309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根據農委會的資料做討論，並去思考農業與</a:t>
            </a:r>
            <a:endParaRPr lang="en-US" altLang="zh-TW" sz="11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消費者做結合。</a:t>
            </a:r>
            <a:endParaRPr lang="en-US" altLang="zh-TW" sz="11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487435" y="455197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5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467970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初步構想：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594416" y="2666695"/>
            <a:ext cx="19380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solidFill>
                  <a:srgbClr val="1A7BAE"/>
                </a:solidFill>
                <a:latin typeface="+mj-ea"/>
                <a:ea typeface="+mj-ea"/>
              </a:rPr>
              <a:t>消費者</a:t>
            </a:r>
            <a:endParaRPr lang="en-US" altLang="zh-CN" sz="2000" b="1" dirty="0">
              <a:solidFill>
                <a:srgbClr val="1A7BAE"/>
              </a:solidFill>
              <a:latin typeface="+mj-ea"/>
              <a:ea typeface="+mj-ea"/>
            </a:endParaRPr>
          </a:p>
        </p:txBody>
      </p:sp>
      <p:sp>
        <p:nvSpPr>
          <p:cNvPr id="43" name="弧形 12"/>
          <p:cNvSpPr/>
          <p:nvPr/>
        </p:nvSpPr>
        <p:spPr>
          <a:xfrm>
            <a:off x="3215312" y="1555426"/>
            <a:ext cx="2484276" cy="2484276"/>
          </a:xfrm>
          <a:prstGeom prst="arc">
            <a:avLst>
              <a:gd name="adj1" fmla="val 10802728"/>
              <a:gd name="adj2" fmla="val 16203320"/>
            </a:avLst>
          </a:prstGeom>
          <a:noFill/>
          <a:ln w="5715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BF3420"/>
              </a:solidFill>
            </a:endParaRPr>
          </a:p>
        </p:txBody>
      </p:sp>
      <p:grpSp>
        <p:nvGrpSpPr>
          <p:cNvPr id="50" name="组合 18"/>
          <p:cNvGrpSpPr/>
          <p:nvPr/>
        </p:nvGrpSpPr>
        <p:grpSpPr>
          <a:xfrm>
            <a:off x="736061" y="2129000"/>
            <a:ext cx="2353935" cy="699996"/>
            <a:chOff x="755576" y="1779662"/>
            <a:chExt cx="2880320" cy="360040"/>
          </a:xfrm>
        </p:grpSpPr>
        <p:cxnSp>
          <p:nvCxnSpPr>
            <p:cNvPr id="51" name="直接连接符 25"/>
            <p:cNvCxnSpPr/>
            <p:nvPr/>
          </p:nvCxnSpPr>
          <p:spPr>
            <a:xfrm>
              <a:off x="755576" y="1779662"/>
              <a:ext cx="195777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26"/>
            <p:cNvCxnSpPr/>
            <p:nvPr/>
          </p:nvCxnSpPr>
          <p:spPr>
            <a:xfrm>
              <a:off x="2713348" y="1779662"/>
              <a:ext cx="922548" cy="36004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矩形 59"/>
          <p:cNvSpPr/>
          <p:nvPr/>
        </p:nvSpPr>
        <p:spPr>
          <a:xfrm>
            <a:off x="3937787" y="2282995"/>
            <a:ext cx="1005403" cy="7431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3200" dirty="0" smtClean="0">
                <a:solidFill>
                  <a:srgbClr val="002060"/>
                </a:solidFill>
              </a:rPr>
              <a:t>平台</a:t>
            </a:r>
            <a:endParaRPr lang="zh-CN" altLang="en-US" sz="3200" dirty="0">
              <a:solidFill>
                <a:srgbClr val="002060"/>
              </a:solidFill>
            </a:endParaRPr>
          </a:p>
        </p:txBody>
      </p:sp>
      <p:sp>
        <p:nvSpPr>
          <p:cNvPr id="61" name="弧形 41"/>
          <p:cNvSpPr/>
          <p:nvPr/>
        </p:nvSpPr>
        <p:spPr>
          <a:xfrm rot="16200000">
            <a:off x="3215312" y="1555427"/>
            <a:ext cx="2484276" cy="2484276"/>
          </a:xfrm>
          <a:prstGeom prst="arc">
            <a:avLst>
              <a:gd name="adj1" fmla="val 10802728"/>
              <a:gd name="adj2" fmla="val 16203320"/>
            </a:avLst>
          </a:prstGeom>
          <a:noFill/>
          <a:ln w="57150" cap="rnd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BF3420"/>
              </a:solidFill>
            </a:endParaRPr>
          </a:p>
        </p:txBody>
      </p:sp>
      <p:sp>
        <p:nvSpPr>
          <p:cNvPr id="62" name="弧形 42"/>
          <p:cNvSpPr/>
          <p:nvPr/>
        </p:nvSpPr>
        <p:spPr>
          <a:xfrm rot="10800000">
            <a:off x="3215313" y="1555426"/>
            <a:ext cx="2484276" cy="2484276"/>
          </a:xfrm>
          <a:prstGeom prst="arc">
            <a:avLst>
              <a:gd name="adj1" fmla="val 10802728"/>
              <a:gd name="adj2" fmla="val 16203320"/>
            </a:avLst>
          </a:prstGeom>
          <a:noFill/>
          <a:ln w="5715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BF3420"/>
              </a:solidFill>
            </a:endParaRPr>
          </a:p>
        </p:txBody>
      </p:sp>
      <p:sp>
        <p:nvSpPr>
          <p:cNvPr id="63" name="弧形 43"/>
          <p:cNvSpPr/>
          <p:nvPr/>
        </p:nvSpPr>
        <p:spPr>
          <a:xfrm rot="5400000">
            <a:off x="3215312" y="1555426"/>
            <a:ext cx="2484276" cy="2484276"/>
          </a:xfrm>
          <a:prstGeom prst="arc">
            <a:avLst>
              <a:gd name="adj1" fmla="val 10802728"/>
              <a:gd name="adj2" fmla="val 16203320"/>
            </a:avLst>
          </a:prstGeom>
          <a:noFill/>
          <a:ln w="57150" cap="rnd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BF3420"/>
              </a:solidFill>
            </a:endParaRPr>
          </a:p>
        </p:txBody>
      </p:sp>
      <p:grpSp>
        <p:nvGrpSpPr>
          <p:cNvPr id="64" name="组合 22"/>
          <p:cNvGrpSpPr/>
          <p:nvPr/>
        </p:nvGrpSpPr>
        <p:grpSpPr>
          <a:xfrm rot="10800000">
            <a:off x="5652121" y="2256716"/>
            <a:ext cx="2317801" cy="757545"/>
            <a:chOff x="755576" y="1779662"/>
            <a:chExt cx="2880320" cy="360040"/>
          </a:xfrm>
        </p:grpSpPr>
        <p:cxnSp>
          <p:nvCxnSpPr>
            <p:cNvPr id="65" name="直接连接符 23"/>
            <p:cNvCxnSpPr/>
            <p:nvPr/>
          </p:nvCxnSpPr>
          <p:spPr>
            <a:xfrm>
              <a:off x="755576" y="1779662"/>
              <a:ext cx="195777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24"/>
            <p:cNvCxnSpPr/>
            <p:nvPr/>
          </p:nvCxnSpPr>
          <p:spPr>
            <a:xfrm>
              <a:off x="2713348" y="1779662"/>
              <a:ext cx="922548" cy="36004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矩形 66"/>
          <p:cNvSpPr/>
          <p:nvPr/>
        </p:nvSpPr>
        <p:spPr>
          <a:xfrm>
            <a:off x="793105" y="1766595"/>
            <a:ext cx="19380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solidFill>
                  <a:srgbClr val="00B0F0"/>
                </a:solidFill>
                <a:latin typeface="+mj-ea"/>
                <a:ea typeface="+mj-ea"/>
              </a:rPr>
              <a:t>農民</a:t>
            </a:r>
            <a:endParaRPr lang="en-US" altLang="zh-CN" sz="2000" b="1" dirty="0">
              <a:solidFill>
                <a:srgbClr val="00B0F0"/>
              </a:solidFill>
              <a:latin typeface="+mj-ea"/>
              <a:ea typeface="+mj-ea"/>
            </a:endParaRPr>
          </a:p>
        </p:txBody>
      </p:sp>
      <p:sp>
        <p:nvSpPr>
          <p:cNvPr id="68" name="TextBox 24"/>
          <p:cNvSpPr txBox="1"/>
          <p:nvPr/>
        </p:nvSpPr>
        <p:spPr>
          <a:xfrm>
            <a:off x="697604" y="2078433"/>
            <a:ext cx="1938023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487435" y="455197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6</a:t>
            </a:r>
            <a:endParaRPr kumimoji="1"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476520" y="430384"/>
            <a:ext cx="38704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消費者與農民的溝通平台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2520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86048" y="159542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系統簡介：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476521" y="1221601"/>
            <a:ext cx="8667480" cy="3042306"/>
            <a:chOff x="617959" y="1801429"/>
            <a:chExt cx="8526041" cy="2462477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1094259" y="4146925"/>
              <a:ext cx="8049741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094259" y="2639258"/>
              <a:ext cx="3567751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1106615" y="3393092"/>
              <a:ext cx="3567751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617959" y="1801429"/>
              <a:ext cx="938706" cy="93870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1D8A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200" b="1">
                <a:solidFill>
                  <a:srgbClr val="1A7BAE"/>
                </a:solidFill>
                <a:latin typeface="微软雅黑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794648" y="2039949"/>
              <a:ext cx="585325" cy="4733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TW" altLang="en-US" sz="1600" b="1" dirty="0" smtClean="0">
                  <a:solidFill>
                    <a:srgbClr val="1971C0"/>
                  </a:solidFill>
                  <a:latin typeface="微软雅黑"/>
                </a:rPr>
                <a:t>系統</a:t>
              </a:r>
              <a:endParaRPr lang="en-US" altLang="zh-TW" sz="1600" b="1" dirty="0" smtClean="0">
                <a:solidFill>
                  <a:srgbClr val="1971C0"/>
                </a:solidFill>
                <a:latin typeface="微软雅黑"/>
              </a:endParaRPr>
            </a:p>
            <a:p>
              <a:pPr lvl="0" algn="ctr"/>
              <a:r>
                <a:rPr lang="zh-TW" altLang="en-US" sz="1600" b="1" dirty="0" smtClean="0">
                  <a:solidFill>
                    <a:srgbClr val="1971C0"/>
                  </a:solidFill>
                  <a:latin typeface="微软雅黑"/>
                </a:rPr>
                <a:t>描述</a:t>
              </a:r>
              <a:endParaRPr lang="en-US" altLang="zh-CN" sz="1600" b="1" dirty="0" smtClean="0">
                <a:solidFill>
                  <a:srgbClr val="1971C0"/>
                </a:solidFill>
                <a:latin typeface="微软雅黑"/>
              </a:endParaRPr>
            </a:p>
          </p:txBody>
        </p:sp>
        <p:sp>
          <p:nvSpPr>
            <p:cNvPr id="29" name="椭圆 31"/>
            <p:cNvSpPr/>
            <p:nvPr/>
          </p:nvSpPr>
          <p:spPr>
            <a:xfrm>
              <a:off x="4218359" y="2571750"/>
              <a:ext cx="938706" cy="93870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36F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200" b="1">
                <a:solidFill>
                  <a:srgbClr val="1A7BAE"/>
                </a:solidFill>
                <a:latin typeface="微软雅黑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4395050" y="2810270"/>
              <a:ext cx="585325" cy="4733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TW" altLang="en-US" sz="1600" b="1" dirty="0" smtClean="0">
                  <a:solidFill>
                    <a:srgbClr val="336F76"/>
                  </a:solidFill>
                  <a:latin typeface="微软雅黑"/>
                </a:rPr>
                <a:t>系統</a:t>
              </a:r>
              <a:endParaRPr lang="en-US" altLang="zh-TW" sz="1600" b="1" dirty="0" smtClean="0">
                <a:solidFill>
                  <a:srgbClr val="336F76"/>
                </a:solidFill>
                <a:latin typeface="微软雅黑"/>
              </a:endParaRPr>
            </a:p>
            <a:p>
              <a:pPr lvl="0" algn="ctr"/>
              <a:r>
                <a:rPr lang="zh-TW" altLang="en-US" sz="1600" b="1" dirty="0" smtClean="0">
                  <a:solidFill>
                    <a:srgbClr val="336F76"/>
                  </a:solidFill>
                  <a:latin typeface="微软雅黑"/>
                </a:rPr>
                <a:t>目標</a:t>
              </a:r>
              <a:endParaRPr lang="zh-CN" altLang="en-US" sz="1600" b="1" dirty="0">
                <a:solidFill>
                  <a:srgbClr val="336F76"/>
                </a:solidFill>
                <a:latin typeface="微软雅黑"/>
              </a:endParaRPr>
            </a:p>
          </p:txBody>
        </p:sp>
        <p:sp>
          <p:nvSpPr>
            <p:cNvPr id="31" name="椭圆 36"/>
            <p:cNvSpPr/>
            <p:nvPr/>
          </p:nvSpPr>
          <p:spPr>
            <a:xfrm>
              <a:off x="617959" y="3325200"/>
              <a:ext cx="938706" cy="93870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40B1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200" b="1">
                <a:solidFill>
                  <a:srgbClr val="1A7BAE"/>
                </a:solidFill>
                <a:latin typeface="微软雅黑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794650" y="3563720"/>
              <a:ext cx="585325" cy="4733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TW" altLang="en-US" sz="1600" b="1" dirty="0" smtClean="0">
                  <a:solidFill>
                    <a:srgbClr val="40B1F1"/>
                  </a:solidFill>
                  <a:latin typeface="微软雅黑"/>
                </a:rPr>
                <a:t>系統</a:t>
              </a:r>
              <a:endParaRPr lang="en-US" altLang="zh-TW" sz="1600" b="1" dirty="0" smtClean="0">
                <a:solidFill>
                  <a:srgbClr val="40B1F1"/>
                </a:solidFill>
                <a:latin typeface="微软雅黑"/>
              </a:endParaRPr>
            </a:p>
            <a:p>
              <a:pPr lvl="0" algn="ctr"/>
              <a:r>
                <a:rPr lang="zh-TW" altLang="en-US" sz="1600" b="1" dirty="0" smtClean="0">
                  <a:solidFill>
                    <a:srgbClr val="40B1F1"/>
                  </a:solidFill>
                  <a:latin typeface="微软雅黑"/>
                </a:rPr>
                <a:t>限制</a:t>
              </a:r>
              <a:endParaRPr lang="zh-CN" altLang="en-US" sz="1600" b="1" dirty="0">
                <a:solidFill>
                  <a:srgbClr val="40B1F1"/>
                </a:solidFill>
                <a:latin typeface="微软雅黑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601670" y="1970699"/>
              <a:ext cx="2823583" cy="485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從農委會的資料集以及歷年天氣做未來的推測，成為農民與消費者的第三方平台。</a:t>
              </a:r>
              <a:endPara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601670" y="3639588"/>
              <a:ext cx="5789713" cy="2802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1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農作物全部的種類不見得都有在資料集內，突如其來的天氣狀況，而預估產量的準確率下降。</a:t>
              </a:r>
              <a:endPara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211452" y="2797431"/>
              <a:ext cx="2973454" cy="485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TW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提供給</a:t>
              </a:r>
              <a:r>
                <a:rPr lang="zh-TW" altLang="en-US" sz="11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農民種植作物飽和數值，減少供給過剩的情況，也提供給消費者農作物及其購買資訊。</a:t>
              </a:r>
              <a:endPara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215" y="530840"/>
            <a:ext cx="1912725" cy="1880979"/>
          </a:xfrm>
          <a:prstGeom prst="rect">
            <a:avLst/>
          </a:prstGeom>
        </p:spPr>
      </p:pic>
      <p:sp>
        <p:nvSpPr>
          <p:cNvPr id="9" name="三角形 8"/>
          <p:cNvSpPr/>
          <p:nvPr/>
        </p:nvSpPr>
        <p:spPr>
          <a:xfrm>
            <a:off x="6767088" y="2494126"/>
            <a:ext cx="249717" cy="209795"/>
          </a:xfrm>
          <a:prstGeom prst="triangl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7071568" y="239943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/>
              <a:t>網頁</a:t>
            </a:r>
            <a:r>
              <a:rPr kumimoji="1" lang="en-US" altLang="zh-TW" dirty="0" smtClean="0"/>
              <a:t>logo</a:t>
            </a:r>
            <a:endParaRPr kumimoji="1" lang="zh-TW" altLang="en-US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8487435" y="455197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7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66781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7B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" y="2166705"/>
            <a:ext cx="9144000" cy="450051"/>
          </a:xfrm>
          <a:prstGeom prst="rect">
            <a:avLst/>
          </a:prstGeom>
          <a:solidFill>
            <a:srgbClr val="1D8A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495" y="-1433695"/>
            <a:ext cx="3531736" cy="8094075"/>
          </a:xfrm>
          <a:prstGeom prst="rect">
            <a:avLst/>
          </a:prstGeom>
          <a:noFill/>
          <a:effectLst>
            <a:outerShdw blurRad="165100" dist="76200" dir="1200000" algn="tl" rotWithShape="0">
              <a:prstClr val="black">
                <a:alpha val="1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51997" dirty="0">
                <a:solidFill>
                  <a:schemeClr val="bg1"/>
                </a:solidFill>
                <a:latin typeface="+mj-lt"/>
              </a:rPr>
              <a:t>2</a:t>
            </a:r>
            <a:endParaRPr lang="zh-CN" altLang="en-US" sz="51997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79089" y="2155091"/>
            <a:ext cx="5178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TW" altLang="en-US" sz="2400" dirty="0" smtClean="0">
                <a:solidFill>
                  <a:schemeClr val="bg1"/>
                </a:solidFill>
              </a:rPr>
              <a:t>資料分析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699164" y="1379843"/>
            <a:ext cx="244483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altLang="zh-CN" sz="4400" dirty="0">
                <a:solidFill>
                  <a:schemeClr val="bg1"/>
                </a:solidFill>
                <a:latin typeface="Impact"/>
              </a:rPr>
              <a:t>PART TWO</a:t>
            </a:r>
            <a:endParaRPr lang="zh-CN" altLang="en-US" sz="4400" dirty="0">
              <a:solidFill>
                <a:schemeClr val="bg1"/>
              </a:solidFill>
              <a:latin typeface="Impact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487435" y="455197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8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22505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常用字体2">
      <a:majorFont>
        <a:latin typeface="Impact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A7BAE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4158</TotalTime>
  <Words>1400</Words>
  <Application>Microsoft Macintosh PowerPoint</Application>
  <PresentationFormat>如螢幕大小 (16:9)</PresentationFormat>
  <Paragraphs>266</Paragraphs>
  <Slides>37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6" baseType="lpstr">
      <vt:lpstr>Arial</vt:lpstr>
      <vt:lpstr>Calibri</vt:lpstr>
      <vt:lpstr>Impact</vt:lpstr>
      <vt:lpstr>Microsoft JhengHei</vt:lpstr>
      <vt:lpstr>Songti TC</vt:lpstr>
      <vt:lpstr>宋体</vt:lpstr>
      <vt:lpstr>微软雅黑</vt:lpstr>
      <vt:lpstr>新細明體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Microsoft Office 使用者</cp:lastModifiedBy>
  <cp:revision>685</cp:revision>
  <dcterms:modified xsi:type="dcterms:W3CDTF">2017-08-07T06:30:12Z</dcterms:modified>
</cp:coreProperties>
</file>